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4"/>
  </p:sldMasterIdLst>
  <p:notesMasterIdLst>
    <p:notesMasterId r:id="rId17"/>
  </p:notesMasterIdLst>
  <p:sldIdLst>
    <p:sldId id="258" r:id="rId5"/>
    <p:sldId id="265" r:id="rId6"/>
    <p:sldId id="256" r:id="rId7"/>
    <p:sldId id="280" r:id="rId8"/>
    <p:sldId id="291" r:id="rId9"/>
    <p:sldId id="281" r:id="rId10"/>
    <p:sldId id="290" r:id="rId11"/>
    <p:sldId id="292" r:id="rId12"/>
    <p:sldId id="293" r:id="rId13"/>
    <p:sldId id="287" r:id="rId14"/>
    <p:sldId id="279" r:id="rId15"/>
    <p:sldId id="274" r:id="rId16"/>
  </p:sldIdLst>
  <p:sldSz cx="12192000" cy="6858000"/>
  <p:notesSz cx="6858000" cy="9144000"/>
  <p:embeddedFontLst>
    <p:embeddedFont>
      <p:font typeface="Arial Black" panose="020B0A04020102020204" pitchFamily="34" charset="0"/>
      <p:bold r:id="rId18"/>
    </p:embeddedFont>
    <p:embeddedFont>
      <p:font typeface="Calibri" panose="020F0502020204030204" pitchFamily="34" charset="0"/>
      <p:regular r:id="rId19"/>
      <p:bold r:id="rId20"/>
      <p:italic r:id="rId21"/>
      <p:boldItalic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Pupil-facing slides" id="{4CD2C031-5951-4C6B-A459-6ACD3B029F35}">
          <p14:sldIdLst>
            <p14:sldId id="258"/>
            <p14:sldId id="265"/>
            <p14:sldId id="256"/>
            <p14:sldId id="280"/>
            <p14:sldId id="291"/>
            <p14:sldId id="281"/>
            <p14:sldId id="290"/>
            <p14:sldId id="292"/>
            <p14:sldId id="293"/>
            <p14:sldId id="287"/>
            <p14:sldId id="279"/>
            <p14:sldId id="274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Florence Ackland" initials="FA" lastIdx="14" clrIdx="0">
    <p:extLst>
      <p:ext uri="{19B8F6BF-5375-455C-9EA6-DF929625EA0E}">
        <p15:presenceInfo xmlns:p15="http://schemas.microsoft.com/office/powerpoint/2012/main" userId="S::florence@pshe-association.org.uk::4fb6b414-8ee9-4dd4-af5a-4d2d97910631" providerId="AD"/>
      </p:ext>
    </p:extLst>
  </p:cmAuthor>
  <p:cmAuthor id="2" name="Jenny Fox" initials="JF" lastIdx="2" clrIdx="1">
    <p:extLst>
      <p:ext uri="{19B8F6BF-5375-455C-9EA6-DF929625EA0E}">
        <p15:presenceInfo xmlns:p15="http://schemas.microsoft.com/office/powerpoint/2012/main" userId="Jenny Fox" providerId="None"/>
      </p:ext>
    </p:extLst>
  </p:cmAuthor>
  <p:cmAuthor id="3" name="Lydia Stober" initials="LS" lastIdx="3" clrIdx="2">
    <p:extLst>
      <p:ext uri="{19B8F6BF-5375-455C-9EA6-DF929625EA0E}">
        <p15:presenceInfo xmlns:p15="http://schemas.microsoft.com/office/powerpoint/2012/main" userId="Lydia Stob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C0039"/>
    <a:srgbClr val="D1F2FF"/>
    <a:srgbClr val="9DDCFF"/>
    <a:srgbClr val="009DDC"/>
    <a:srgbClr val="55406B"/>
    <a:srgbClr val="746386"/>
    <a:srgbClr val="8D7F9C"/>
    <a:srgbClr val="C7E9F7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72200" autoAdjust="0"/>
  </p:normalViewPr>
  <p:slideViewPr>
    <p:cSldViewPr snapToGrid="0">
      <p:cViewPr varScale="1">
        <p:scale>
          <a:sx n="48" d="100"/>
          <a:sy n="48" d="100"/>
        </p:scale>
        <p:origin x="1364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font" Target="fonts/font1.fntdata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font" Target="fonts/font4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font" Target="fonts/font3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commentAuthors" Target="commentAuthors.xml"/><Relationship Id="rId28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font" Target="fonts/font2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5.fntdata"/><Relationship Id="rId27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enny Fox" userId="2a9d483f-3ac6-4911-84ca-318615ef2ea8" providerId="ADAL" clId="{E430F816-7F5E-4C8B-A057-C07FE1DB6A2E}"/>
    <pc:docChg chg="modSld">
      <pc:chgData name="Jenny Fox" userId="2a9d483f-3ac6-4911-84ca-318615ef2ea8" providerId="ADAL" clId="{E430F816-7F5E-4C8B-A057-C07FE1DB6A2E}" dt="2022-08-08T13:21:29.374" v="10" actId="20577"/>
      <pc:docMkLst>
        <pc:docMk/>
      </pc:docMkLst>
      <pc:sldChg chg="modSp mod">
        <pc:chgData name="Jenny Fox" userId="2a9d483f-3ac6-4911-84ca-318615ef2ea8" providerId="ADAL" clId="{E430F816-7F5E-4C8B-A057-C07FE1DB6A2E}" dt="2022-08-08T13:21:29.374" v="10" actId="20577"/>
        <pc:sldMkLst>
          <pc:docMk/>
          <pc:sldMk cId="1648957921" sldId="287"/>
        </pc:sldMkLst>
        <pc:spChg chg="mod">
          <ac:chgData name="Jenny Fox" userId="2a9d483f-3ac6-4911-84ca-318615ef2ea8" providerId="ADAL" clId="{E430F816-7F5E-4C8B-A057-C07FE1DB6A2E}" dt="2022-08-08T13:21:29.374" v="10" actId="20577"/>
          <ac:spMkLst>
            <pc:docMk/>
            <pc:sldMk cId="1648957921" sldId="287"/>
            <ac:spMk id="10" creationId="{F017393A-FCFD-254B-50D0-200B8008A9F9}"/>
          </ac:spMkLst>
        </pc:spChg>
      </pc:sldChg>
    </pc:docChg>
  </pc:docChgLst>
  <pc:docChgLst>
    <pc:chgData name="Lydia Stober" userId="e687ff10-80d0-4eb3-ad71-69ad21d4f6ca" providerId="ADAL" clId="{A1AAFAD7-2A5C-4515-85CA-86D00A393E7B}"/>
    <pc:docChg chg="modSld">
      <pc:chgData name="Lydia Stober" userId="e687ff10-80d0-4eb3-ad71-69ad21d4f6ca" providerId="ADAL" clId="{A1AAFAD7-2A5C-4515-85CA-86D00A393E7B}" dt="2022-08-08T09:23:00.737" v="0" actId="255"/>
      <pc:docMkLst>
        <pc:docMk/>
      </pc:docMkLst>
      <pc:sldChg chg="modSp">
        <pc:chgData name="Lydia Stober" userId="e687ff10-80d0-4eb3-ad71-69ad21d4f6ca" providerId="ADAL" clId="{A1AAFAD7-2A5C-4515-85CA-86D00A393E7B}" dt="2022-08-08T09:23:00.737" v="0" actId="255"/>
        <pc:sldMkLst>
          <pc:docMk/>
          <pc:sldMk cId="1648957921" sldId="287"/>
        </pc:sldMkLst>
        <pc:spChg chg="mod">
          <ac:chgData name="Lydia Stober" userId="e687ff10-80d0-4eb3-ad71-69ad21d4f6ca" providerId="ADAL" clId="{A1AAFAD7-2A5C-4515-85CA-86D00A393E7B}" dt="2022-08-08T09:23:00.737" v="0" actId="255"/>
          <ac:spMkLst>
            <pc:docMk/>
            <pc:sldMk cId="1648957921" sldId="287"/>
            <ac:spMk id="10" creationId="{F017393A-FCFD-254B-50D0-200B8008A9F9}"/>
          </ac:spMkLst>
        </pc:spChg>
      </pc:sldChg>
    </pc:docChg>
  </pc:docChgLst>
  <pc:docChgLst>
    <pc:chgData name="Lydia Stober" userId="e687ff10-80d0-4eb3-ad71-69ad21d4f6ca" providerId="ADAL" clId="{5E51A669-3118-4F19-B9BF-ABCC7EE8DEAA}"/>
    <pc:docChg chg="custSel modSld">
      <pc:chgData name="Lydia Stober" userId="e687ff10-80d0-4eb3-ad71-69ad21d4f6ca" providerId="ADAL" clId="{5E51A669-3118-4F19-B9BF-ABCC7EE8DEAA}" dt="2022-08-08T09:19:16.780" v="0" actId="478"/>
      <pc:docMkLst>
        <pc:docMk/>
      </pc:docMkLst>
      <pc:sldChg chg="delSp">
        <pc:chgData name="Lydia Stober" userId="e687ff10-80d0-4eb3-ad71-69ad21d4f6ca" providerId="ADAL" clId="{5E51A669-3118-4F19-B9BF-ABCC7EE8DEAA}" dt="2022-08-08T09:19:16.780" v="0" actId="478"/>
        <pc:sldMkLst>
          <pc:docMk/>
          <pc:sldMk cId="2024920315" sldId="281"/>
        </pc:sldMkLst>
        <pc:picChg chg="del">
          <ac:chgData name="Lydia Stober" userId="e687ff10-80d0-4eb3-ad71-69ad21d4f6ca" providerId="ADAL" clId="{5E51A669-3118-4F19-B9BF-ABCC7EE8DEAA}" dt="2022-08-08T09:19:16.780" v="0" actId="478"/>
          <ac:picMkLst>
            <pc:docMk/>
            <pc:sldMk cId="2024920315" sldId="281"/>
            <ac:picMk id="25" creationId="{C2E19CEA-316C-470C-9AD2-50B9449B8D27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7F79582-74A7-493B-910F-C42ADD960C46}" type="datetimeFigureOut">
              <a:rPr lang="en-GB" smtClean="0"/>
              <a:t>08/08/2022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C7C77A-882F-482B-9AA7-DF5C431D11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02572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7C7C77A-882F-482B-9AA7-DF5C431D114F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20307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7C7C77A-882F-482B-9AA7-DF5C431D114F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672923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7C7C77A-882F-482B-9AA7-DF5C431D114F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834026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7C7C77A-882F-482B-9AA7-DF5C431D114F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24417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7C7C77A-882F-482B-9AA7-DF5C431D114F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733095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7C7C77A-882F-482B-9AA7-DF5C431D114F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46816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7C7C77A-882F-482B-9AA7-DF5C431D114F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448156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7C7C77A-882F-482B-9AA7-DF5C431D114F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096000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7C7C77A-882F-482B-9AA7-DF5C431D114F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301238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7C7C77A-882F-482B-9AA7-DF5C431D114F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52932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7C7C77A-882F-482B-9AA7-DF5C431D114F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67879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78CE56-7377-48AB-99F4-1B91D631E0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933707" y="6356350"/>
            <a:ext cx="2136371" cy="365125"/>
          </a:xfrm>
        </p:spPr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© Medway Council 2021</a:t>
            </a:r>
            <a:endParaRPr lang="en-GB" dirty="0"/>
          </a:p>
        </p:txBody>
      </p:sp>
      <p:sp>
        <p:nvSpPr>
          <p:cNvPr id="8" name="Title Placeholder 1">
            <a:extLst>
              <a:ext uri="{FF2B5EF4-FFF2-40B4-BE49-F238E27FC236}">
                <a16:creationId xmlns:a16="http://schemas.microsoft.com/office/drawing/2014/main" id="{BD9AEADB-0567-4321-9777-FD2D946DED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685574"/>
            <a:ext cx="10515600" cy="61300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A13AADF-ECF4-44DE-AFB3-765C50C9472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160" y="166569"/>
            <a:ext cx="2218898" cy="955221"/>
          </a:xfrm>
          <a:prstGeom prst="rect">
            <a:avLst/>
          </a:prstGeom>
        </p:spPr>
      </p:pic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7726D0CC-1882-4A0D-9FA3-DCC055916889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38200" y="5298388"/>
            <a:ext cx="10515600" cy="511175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3200">
                <a:solidFill>
                  <a:srgbClr val="1C003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Subheading text (secondary </a:t>
            </a:r>
            <a:r>
              <a:rPr lang="en-US" dirty="0" err="1"/>
              <a:t>colour</a:t>
            </a:r>
            <a:r>
              <a:rPr lang="en-US" dirty="0"/>
              <a:t>)</a:t>
            </a:r>
            <a:endParaRPr lang="en-GB" dirty="0"/>
          </a:p>
        </p:txBody>
      </p:sp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73B65C31-5BAD-468F-984E-FEB767748B18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3967956" y="1580183"/>
            <a:ext cx="4256088" cy="2954337"/>
          </a:xfrm>
          <a:prstGeom prst="rect">
            <a:avLst/>
          </a:prstGeom>
          <a:ln w="38100">
            <a:solidFill>
              <a:srgbClr val="009DDC"/>
            </a:solidFill>
          </a:ln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Lead image with blue border (click icon to add image)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659513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2879AD-5A71-4070-B7A2-007E51BB0E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83456"/>
            <a:ext cx="10515600" cy="1325563"/>
          </a:xfrm>
          <a:prstGeom prst="rect">
            <a:avLst/>
          </a:prstGeom>
        </p:spPr>
        <p:txBody>
          <a:bodyPr/>
          <a:lstStyle>
            <a:lvl1pPr algn="l">
              <a:defRPr>
                <a:solidFill>
                  <a:srgbClr val="009DDC"/>
                </a:solidFill>
                <a:latin typeface="Arial Black" panose="020B0A040201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93C873-EDD3-4134-A697-318F80EFA5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3108959"/>
            <a:ext cx="10515600" cy="3068003"/>
          </a:xfrm>
          <a:prstGeom prst="rect">
            <a:avLst/>
          </a:prstGeom>
        </p:spPr>
        <p:txBody>
          <a:bodyPr/>
          <a:lstStyle>
            <a:lvl1pPr>
              <a:defRPr>
                <a:latin typeface="Calibri" panose="020F0502020204030204" pitchFamily="34" charset="0"/>
                <a:ea typeface="Lato" panose="020F0502020204030203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0C5B820-FBA8-428B-A4A6-6EF8EA04C0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745884" y="217055"/>
            <a:ext cx="382385" cy="240145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rgbClr val="009DD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478DA289-F468-42DF-B92F-0B060E228CBE}" type="slidenum">
              <a:rPr lang="en-GB" smtClean="0"/>
              <a:pPr/>
              <a:t>‹#›</a:t>
            </a:fld>
            <a:endParaRPr lang="en-GB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8D9CDB75-ED9B-4B63-A55F-C90CEBB1C76D}"/>
              </a:ext>
            </a:extLst>
          </p:cNvPr>
          <p:cNvCxnSpPr>
            <a:cxnSpLocks/>
          </p:cNvCxnSpPr>
          <p:nvPr userDrawn="1"/>
        </p:nvCxnSpPr>
        <p:spPr>
          <a:xfrm>
            <a:off x="11720949" y="217055"/>
            <a:ext cx="0" cy="240145"/>
          </a:xfrm>
          <a:prstGeom prst="line">
            <a:avLst/>
          </a:prstGeom>
          <a:ln w="19050">
            <a:solidFill>
              <a:srgbClr val="009DD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>
            <a:extLst>
              <a:ext uri="{FF2B5EF4-FFF2-40B4-BE49-F238E27FC236}">
                <a16:creationId xmlns:a16="http://schemas.microsoft.com/office/drawing/2014/main" id="{EFE69E32-E96C-4685-90AF-FAC2184E9F6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930" y="95821"/>
            <a:ext cx="1040473" cy="447917"/>
          </a:xfrm>
          <a:prstGeom prst="rect">
            <a:avLst/>
          </a:prstGeom>
        </p:spPr>
      </p:pic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D2737F79-6FDB-4F9B-BAAA-00933B150E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933707" y="6356350"/>
            <a:ext cx="2136371" cy="365125"/>
          </a:xfrm>
        </p:spPr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© Medway Council 2021</a:t>
            </a:r>
            <a:endParaRPr lang="en-GB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3E796D21-5031-4F50-92F0-9A858FF879B1}"/>
              </a:ext>
            </a:extLst>
          </p:cNvPr>
          <p:cNvCxnSpPr/>
          <p:nvPr userDrawn="1"/>
        </p:nvCxnSpPr>
        <p:spPr>
          <a:xfrm>
            <a:off x="0" y="622168"/>
            <a:ext cx="12192000" cy="0"/>
          </a:xfrm>
          <a:prstGeom prst="line">
            <a:avLst/>
          </a:prstGeom>
          <a:ln w="28575">
            <a:solidFill>
              <a:srgbClr val="009DD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297911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269E97C8-E1C1-4FCC-A646-B17921DEEB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745884" y="217055"/>
            <a:ext cx="382385" cy="240145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rgbClr val="009DD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478DA289-F468-42DF-B92F-0B060E228CBE}" type="slidenum">
              <a:rPr lang="en-GB" smtClean="0"/>
              <a:pPr/>
              <a:t>‹#›</a:t>
            </a:fld>
            <a:endParaRPr lang="en-GB" dirty="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37B32BDB-C5E0-4311-94A8-D825A7667929}"/>
              </a:ext>
            </a:extLst>
          </p:cNvPr>
          <p:cNvCxnSpPr>
            <a:cxnSpLocks/>
          </p:cNvCxnSpPr>
          <p:nvPr userDrawn="1"/>
        </p:nvCxnSpPr>
        <p:spPr>
          <a:xfrm>
            <a:off x="11720949" y="217055"/>
            <a:ext cx="0" cy="240145"/>
          </a:xfrm>
          <a:prstGeom prst="line">
            <a:avLst/>
          </a:prstGeom>
          <a:ln w="19050">
            <a:solidFill>
              <a:srgbClr val="009DD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>
            <a:extLst>
              <a:ext uri="{FF2B5EF4-FFF2-40B4-BE49-F238E27FC236}">
                <a16:creationId xmlns:a16="http://schemas.microsoft.com/office/drawing/2014/main" id="{6388AA80-B0A0-4107-BC3A-5B030D00E50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930" y="95821"/>
            <a:ext cx="1040473" cy="447917"/>
          </a:xfrm>
          <a:prstGeom prst="rect">
            <a:avLst/>
          </a:prstGeom>
        </p:spPr>
      </p:pic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90B01026-12F9-4F18-B342-AF35C30974CB}"/>
              </a:ext>
            </a:extLst>
          </p:cNvPr>
          <p:cNvCxnSpPr/>
          <p:nvPr userDrawn="1"/>
        </p:nvCxnSpPr>
        <p:spPr>
          <a:xfrm>
            <a:off x="0" y="622168"/>
            <a:ext cx="12192000" cy="0"/>
          </a:xfrm>
          <a:prstGeom prst="line">
            <a:avLst/>
          </a:prstGeom>
          <a:ln w="28575">
            <a:solidFill>
              <a:srgbClr val="009DD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7EC44BF1-2127-4D7A-A5BD-5D529F91EA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933707" y="6356350"/>
            <a:ext cx="2136371" cy="365125"/>
          </a:xfrm>
        </p:spPr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© Medway Council 2021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68041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39753D-3C50-4AA2-AFBC-C7160A71D9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E02F1D-F1F5-47F3-9D10-88F192F23DD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B8D622-CAD6-4BF2-AC67-46D9F094AC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© Medway Council 2021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57B945-9B1F-49F9-93D4-0E5088A903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AE8B58C-F495-4FCD-A907-CF53D7D243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5699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E2ABEB-7FE9-4809-A8B4-F0F49BD1CA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357707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999159-ED73-43CE-9411-5FE9BDBE4CC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E4AC398-D4EF-4CD6-B018-E6DDD99885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B85EAD1-474A-49D5-BB07-051F392E50A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A29F93A-F411-4229-BE07-436EA9787A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© Medway Council 2021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6D81D6-1309-41BD-81CB-51538A455C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AE8B58C-F495-4FCD-A907-CF53D7D243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22275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24759C-0AEC-4843-B3E8-E955391BD5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9CA39A8-E4F8-46DE-89CC-A76E803015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3CF9BD2-53FF-40CE-AC57-392C4A80B5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FB48383-7FC2-4403-B15D-FDEB015844A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C58B7A6-1E47-4543-80B8-54A3DE62231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F74FA67-854A-40F8-AEE6-FDF55629AF7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A5B196E-E31C-4869-B793-D2AD97D911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© Medway Council 2021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29EB52C-3A2F-46CD-AB8C-6C9F422615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AE8B58C-F495-4FCD-A907-CF53D7D243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50192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bg>
      <p:bgPr>
        <a:solidFill>
          <a:srgbClr val="009D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1AA517E0-1A3F-4D92-8331-C196299583DD}"/>
              </a:ext>
            </a:extLst>
          </p:cNvPr>
          <p:cNvSpPr txBox="1"/>
          <p:nvPr userDrawn="1"/>
        </p:nvSpPr>
        <p:spPr>
          <a:xfrm>
            <a:off x="10049163" y="207607"/>
            <a:ext cx="2005079" cy="1077218"/>
          </a:xfrm>
          <a:prstGeom prst="rect">
            <a:avLst/>
          </a:prstGeom>
          <a:noFill/>
          <a:ln w="28575">
            <a:solidFill>
              <a:srgbClr val="1C0039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solidFill>
                  <a:srgbClr val="1C0039"/>
                </a:solidFill>
                <a:latin typeface="Arial Black" panose="020B0A04020102020204" pitchFamily="34" charset="0"/>
              </a:rPr>
              <a:t>Teacher</a:t>
            </a:r>
          </a:p>
          <a:p>
            <a:pPr algn="ctr"/>
            <a:r>
              <a:rPr lang="en-US" sz="3200" dirty="0">
                <a:solidFill>
                  <a:srgbClr val="1C0039"/>
                </a:solidFill>
                <a:latin typeface="Arial Black" panose="020B0A04020102020204" pitchFamily="34" charset="0"/>
              </a:rPr>
              <a:t> slide</a:t>
            </a:r>
            <a:endParaRPr lang="en-GB" sz="3200" dirty="0">
              <a:solidFill>
                <a:srgbClr val="1C0039"/>
              </a:solidFill>
              <a:latin typeface="Arial Black" panose="020B0A04020102020204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9527E27-972B-479D-A4D5-C05BF82DFBC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016" y="193442"/>
            <a:ext cx="2005079" cy="863173"/>
          </a:xfrm>
          <a:prstGeom prst="rect">
            <a:avLst/>
          </a:prstGeom>
        </p:spPr>
      </p:pic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E88F7A41-5725-4A32-AA9D-9BF5FF1020C9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034474" y="2622550"/>
            <a:ext cx="9624290" cy="951923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9600">
                <a:solidFill>
                  <a:srgbClr val="1C0039"/>
                </a:solidFill>
                <a:latin typeface="Arial Black" panose="020B0A04020102020204" pitchFamily="34" charset="0"/>
              </a:defRPr>
            </a:lvl1pPr>
          </a:lstStyle>
          <a:p>
            <a:pPr lvl="0"/>
            <a:r>
              <a:rPr lang="en-US" dirty="0"/>
              <a:t>Lesson title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7DE375A4-3D9D-4078-AF8A-3BF5588A481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034473" y="3732066"/>
            <a:ext cx="9624289" cy="950913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305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Subtitle text (adjust to same length as above)</a:t>
            </a:r>
            <a:endParaRPr lang="en-GB" dirty="0"/>
          </a:p>
        </p:txBody>
      </p:sp>
      <p:sp>
        <p:nvSpPr>
          <p:cNvPr id="19" name="Footer Placeholder 4">
            <a:extLst>
              <a:ext uri="{FF2B5EF4-FFF2-40B4-BE49-F238E27FC236}">
                <a16:creationId xmlns:a16="http://schemas.microsoft.com/office/drawing/2014/main" id="{FEB45C7F-30AC-4AF5-AB8B-D1E4F82DFFAF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>
          <a:xfrm>
            <a:off x="9933707" y="6356350"/>
            <a:ext cx="2136371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© Medway Council 2021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755691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Only">
    <p:bg>
      <p:bgPr>
        <a:solidFill>
          <a:srgbClr val="009D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1AA517E0-1A3F-4D92-8331-C196299583DD}"/>
              </a:ext>
            </a:extLst>
          </p:cNvPr>
          <p:cNvSpPr txBox="1"/>
          <p:nvPr userDrawn="1"/>
        </p:nvSpPr>
        <p:spPr>
          <a:xfrm>
            <a:off x="10049163" y="207607"/>
            <a:ext cx="2005079" cy="1077218"/>
          </a:xfrm>
          <a:prstGeom prst="rect">
            <a:avLst/>
          </a:prstGeom>
          <a:noFill/>
          <a:ln w="28575">
            <a:solidFill>
              <a:srgbClr val="1C0039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solidFill>
                  <a:srgbClr val="1C0039"/>
                </a:solidFill>
                <a:latin typeface="Arial Black" panose="020B0A04020102020204" pitchFamily="34" charset="0"/>
              </a:rPr>
              <a:t>Teacher</a:t>
            </a:r>
          </a:p>
          <a:p>
            <a:pPr algn="ctr"/>
            <a:r>
              <a:rPr lang="en-US" sz="3200" dirty="0">
                <a:solidFill>
                  <a:srgbClr val="1C0039"/>
                </a:solidFill>
                <a:latin typeface="Arial Black" panose="020B0A04020102020204" pitchFamily="34" charset="0"/>
              </a:rPr>
              <a:t> slide</a:t>
            </a:r>
            <a:endParaRPr lang="en-GB" sz="3200" dirty="0">
              <a:solidFill>
                <a:srgbClr val="1C0039"/>
              </a:solidFill>
              <a:latin typeface="Arial Black" panose="020B0A04020102020204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9527E27-972B-479D-A4D5-C05BF82DFBC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8104" y="314629"/>
            <a:ext cx="2005079" cy="863173"/>
          </a:xfrm>
          <a:prstGeom prst="rect">
            <a:avLst/>
          </a:prstGeom>
        </p:spPr>
      </p:pic>
      <p:sp>
        <p:nvSpPr>
          <p:cNvPr id="19" name="Footer Placeholder 4">
            <a:extLst>
              <a:ext uri="{FF2B5EF4-FFF2-40B4-BE49-F238E27FC236}">
                <a16:creationId xmlns:a16="http://schemas.microsoft.com/office/drawing/2014/main" id="{FEB45C7F-30AC-4AF5-AB8B-D1E4F82DFFAF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>
          <a:xfrm>
            <a:off x="9933707" y="6356350"/>
            <a:ext cx="2136371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© Medway Council 2021</a:t>
            </a:r>
            <a:endParaRPr lang="en-GB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084885DB-9D07-42B8-B3E7-646509C413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2616" y="498713"/>
            <a:ext cx="6927166" cy="679089"/>
          </a:xfrm>
          <a:prstGeom prst="rect">
            <a:avLst/>
          </a:prstGeom>
        </p:spPr>
        <p:txBody>
          <a:bodyPr/>
          <a:lstStyle>
            <a:lvl1pPr algn="l">
              <a:defRPr sz="3200">
                <a:solidFill>
                  <a:srgbClr val="1C0039"/>
                </a:solidFill>
                <a:latin typeface="Arial Black" panose="020B0A040201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BBD33BE7-370A-46FD-807D-3F87844C4A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2616" y="1788160"/>
            <a:ext cx="10515600" cy="3068003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1C0039"/>
                </a:solidFill>
                <a:latin typeface="Calibri" panose="020F0502020204030204" pitchFamily="34" charset="0"/>
                <a:ea typeface="Lato" panose="020F0502020204030203" pitchFamily="34" charset="0"/>
                <a:cs typeface="Calibri" panose="020F0502020204030204" pitchFamily="34" charset="0"/>
              </a:defRPr>
            </a:lvl1pPr>
            <a:lvl2pPr>
              <a:defRPr>
                <a:solidFill>
                  <a:srgbClr val="1C0039"/>
                </a:solidFill>
              </a:defRPr>
            </a:lvl2pPr>
            <a:lvl3pPr>
              <a:defRPr>
                <a:solidFill>
                  <a:srgbClr val="1C0039"/>
                </a:solidFill>
              </a:defRPr>
            </a:lvl3pPr>
            <a:lvl4pPr>
              <a:defRPr>
                <a:solidFill>
                  <a:srgbClr val="1C0039"/>
                </a:solidFill>
              </a:defRPr>
            </a:lvl4pPr>
            <a:lvl5pPr>
              <a:defRPr>
                <a:solidFill>
                  <a:srgbClr val="1C0039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9072226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4A82DA-765C-47AB-9EF3-2A2FE4BBF3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04EAED-0912-42F3-94D7-C80C2752B3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0DE76A2-2EDE-400A-A5BC-AAC394F9EBD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050FB2D-666F-4A01-84B8-861AB3CA05A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15EB34A-32B1-4872-BC7C-BAF393E69A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© Medway Council 2021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D8BA892-921A-4E0A-953F-D16D9C5B92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AE8B58C-F495-4FCD-A907-CF53D7D243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74909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04E73F-6C17-46FB-8628-AF6E72265E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96F96EC-D276-45A7-81BF-8B0BEC2DD9A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DE6DD4B-4891-4521-B852-1A5A3654319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A62F5ED-C14D-40F1-834B-C1A60EAC45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F540708-9821-4592-8F36-5B55155B11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© Medway Council 2021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627E8D5-7B5C-406B-AB02-99C1D2DDA9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AE8B58C-F495-4FCD-A907-CF53D7D243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23819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DFB201-495C-4DF5-82F7-C5509A4DDB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357707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7267EA2-D714-4549-9F83-74951BC24E0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108959"/>
            <a:ext cx="10515600" cy="306800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D4E28A-7D98-443D-B005-C74B7D09C32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1B4A9F-6FCD-4028-B6A7-CFA41CCB6D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© Medway Council 2021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93A2DD-EDBF-43D2-811B-04320453BE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AE8B58C-F495-4FCD-A907-CF53D7D243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711846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6D2B77E-DA9A-434D-8979-1D8C1CD8B7B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A103C5F-26BB-489D-8E85-9A3D7853132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5F48F1-A8B1-4545-A3C5-6A39D3E001B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840C9D-D31F-44CA-8B03-30D552A67F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© Medway Council 2021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4CA04B-F248-4C0B-8EA8-A7DF56A059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AE8B58C-F495-4FCD-A907-CF53D7D243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53766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B7B4A4-058D-4AFC-A525-EAD9398C9BC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370916" y="6306401"/>
            <a:ext cx="159465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© Medway Council 2021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809621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5" r:id="rId3"/>
    <p:sldLayoutId id="2147483651" r:id="rId4"/>
    <p:sldLayoutId id="2147483652" r:id="rId5"/>
    <p:sldLayoutId id="2147483653" r:id="rId6"/>
    <p:sldLayoutId id="2147483654" r:id="rId7"/>
    <p:sldLayoutId id="2147483660" r:id="rId8"/>
    <p:sldLayoutId id="2147483656" r:id="rId9"/>
    <p:sldLayoutId id="2147483657" r:id="rId10"/>
    <p:sldLayoutId id="2147483658" r:id="rId11"/>
    <p:sldLayoutId id="2147483659" r:id="rId12"/>
  </p:sldLayoutIdLst>
  <p:hf hd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rgbClr val="009DDC"/>
          </a:solidFill>
          <a:latin typeface="Arial Black" panose="020B0A04020102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hildline.org.uk/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>
            <a:extLst>
              <a:ext uri="{FF2B5EF4-FFF2-40B4-BE49-F238E27FC236}">
                <a16:creationId xmlns:a16="http://schemas.microsoft.com/office/drawing/2014/main" id="{BF9980F6-4C23-4DB9-B976-393C45E948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26907"/>
            <a:ext cx="10515600" cy="613009"/>
          </a:xfrm>
        </p:spPr>
        <p:txBody>
          <a:bodyPr>
            <a:normAutofit fontScale="90000"/>
          </a:bodyPr>
          <a:lstStyle/>
          <a:p>
            <a:r>
              <a:rPr lang="en-US" dirty="0"/>
              <a:t>Positive and healthy relationships</a:t>
            </a:r>
            <a:endParaRPr lang="en-GB" dirty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D21E4F58-D130-4EEF-86BA-E690331E1947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838200" y="5789016"/>
            <a:ext cx="10515600" cy="511175"/>
          </a:xfrm>
        </p:spPr>
        <p:txBody>
          <a:bodyPr/>
          <a:lstStyle/>
          <a:p>
            <a:r>
              <a:rPr lang="en-US" sz="3600" dirty="0"/>
              <a:t>Y6 Lesson 3</a:t>
            </a:r>
            <a:endParaRPr lang="en-GB" sz="3600" dirty="0"/>
          </a:p>
        </p:txBody>
      </p:sp>
      <p:sp>
        <p:nvSpPr>
          <p:cNvPr id="6" name="Footer Placeholder 6">
            <a:extLst>
              <a:ext uri="{FF2B5EF4-FFF2-40B4-BE49-F238E27FC236}">
                <a16:creationId xmlns:a16="http://schemas.microsoft.com/office/drawing/2014/main" id="{78B8AA1C-5EF9-4745-9ABC-CF73A2AE14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933707" y="6356350"/>
            <a:ext cx="2136371" cy="365125"/>
          </a:xfrm>
        </p:spPr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© Medway Council 2022</a:t>
            </a:r>
            <a:endParaRPr lang="en-GB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40B5887F-B0FB-4072-8D84-90063670A713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021" b="27021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5926738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4302E17-A788-4303-A58B-3B6D69BE6B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DA289-F468-42DF-B92F-0B060E228CBE}" type="slidenum">
              <a:rPr lang="en-GB" smtClean="0"/>
              <a:pPr/>
              <a:t>2</a:t>
            </a:fld>
            <a:endParaRPr lang="en-GB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B116EDD-A94E-41E9-A1F5-B808BAE74B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2616" y="1154661"/>
            <a:ext cx="10515600" cy="1306022"/>
          </a:xfrm>
        </p:spPr>
        <p:txBody>
          <a:bodyPr/>
          <a:lstStyle/>
          <a:p>
            <a:pPr marL="0" indent="0">
              <a:buNone/>
            </a:pPr>
            <a:r>
              <a:rPr lang="en-US" sz="3200" b="1" dirty="0">
                <a:solidFill>
                  <a:srgbClr val="009DDC"/>
                </a:solidFill>
                <a:latin typeface="Arial Black" panose="020B0A04020102020204" pitchFamily="34" charset="0"/>
              </a:rPr>
              <a:t>Learning objective</a:t>
            </a:r>
          </a:p>
          <a:p>
            <a:pPr>
              <a:buClr>
                <a:srgbClr val="009DDC"/>
              </a:buClr>
              <a:buFont typeface="Wingdings" panose="05000000000000000000" pitchFamily="2" charset="2"/>
              <a:buChar char=""/>
            </a:pPr>
            <a:r>
              <a:rPr lang="en-US" b="1" dirty="0"/>
              <a:t> </a:t>
            </a:r>
            <a:r>
              <a:rPr lang="en-US" sz="3000" b="1" dirty="0"/>
              <a:t>We are learning about </a:t>
            </a:r>
            <a:r>
              <a:rPr lang="en-GB" sz="3000" b="1" dirty="0"/>
              <a:t>positive, healthy relationships</a:t>
            </a:r>
          </a:p>
        </p:txBody>
      </p:sp>
      <p:sp>
        <p:nvSpPr>
          <p:cNvPr id="7" name="Content Placeholder 5">
            <a:extLst>
              <a:ext uri="{FF2B5EF4-FFF2-40B4-BE49-F238E27FC236}">
                <a16:creationId xmlns:a16="http://schemas.microsoft.com/office/drawing/2014/main" id="{5D046173-F636-4BBF-AE66-06490075FC5E}"/>
              </a:ext>
            </a:extLst>
          </p:cNvPr>
          <p:cNvSpPr txBox="1">
            <a:spLocks/>
          </p:cNvSpPr>
          <p:nvPr/>
        </p:nvSpPr>
        <p:spPr>
          <a:xfrm>
            <a:off x="312012" y="2460683"/>
            <a:ext cx="11040616" cy="376768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rgbClr val="1C0039"/>
                </a:solidFill>
                <a:latin typeface="Calibri" panose="020F0502020204030204" pitchFamily="34" charset="0"/>
                <a:ea typeface="Lato" panose="020F0502020204030203" pitchFamily="34" charset="0"/>
                <a:cs typeface="Calibri" panose="020F050202020403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rgbClr val="1C0039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1C0039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0039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0039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3200" b="1" dirty="0">
                <a:solidFill>
                  <a:srgbClr val="009DDC"/>
                </a:solidFill>
                <a:latin typeface="Arial Black" panose="020B0A04020102020204" pitchFamily="34" charset="0"/>
              </a:rPr>
              <a:t>Learning outcomes</a:t>
            </a:r>
          </a:p>
          <a:p>
            <a:pPr>
              <a:spcAft>
                <a:spcPts val="1200"/>
              </a:spcAft>
              <a:buClr>
                <a:srgbClr val="009DDC"/>
              </a:buClr>
              <a:buFont typeface="Wingdings" panose="05000000000000000000" pitchFamily="2" charset="2"/>
              <a:buChar char=""/>
            </a:pPr>
            <a:r>
              <a:rPr lang="en-US" sz="3000" b="1" dirty="0"/>
              <a:t> I can </a:t>
            </a:r>
            <a:r>
              <a:rPr lang="en-GB" sz="3000" b="1" dirty="0"/>
              <a:t>identify different kinds of loving relationships.</a:t>
            </a:r>
          </a:p>
          <a:p>
            <a:pPr>
              <a:spcAft>
                <a:spcPts val="1200"/>
              </a:spcAft>
              <a:buClr>
                <a:srgbClr val="009DDC"/>
              </a:buClr>
              <a:buFont typeface="Wingdings" panose="05000000000000000000" pitchFamily="2" charset="2"/>
              <a:buChar char=""/>
            </a:pPr>
            <a:r>
              <a:rPr lang="en-US" sz="3000" b="1" dirty="0"/>
              <a:t>I can describe the qualities that enable these relationships to flourish. </a:t>
            </a:r>
          </a:p>
          <a:p>
            <a:pPr>
              <a:spcAft>
                <a:spcPts val="1200"/>
              </a:spcAft>
              <a:buClr>
                <a:srgbClr val="009DDC"/>
              </a:buClr>
              <a:buFont typeface="Wingdings" panose="05000000000000000000" pitchFamily="2" charset="2"/>
              <a:buChar char=""/>
            </a:pPr>
            <a:r>
              <a:rPr lang="en-US" sz="3000" b="1" dirty="0"/>
              <a:t>I can explain the purpose of mutual respect in close relationships.</a:t>
            </a:r>
          </a:p>
          <a:p>
            <a:pPr>
              <a:spcAft>
                <a:spcPts val="1200"/>
              </a:spcAft>
              <a:buClr>
                <a:srgbClr val="009DDC"/>
              </a:buClr>
              <a:buFont typeface="Wingdings" panose="05000000000000000000" pitchFamily="2" charset="2"/>
              <a:buChar char=""/>
            </a:pPr>
            <a:r>
              <a:rPr lang="en-US" sz="3000" b="1" dirty="0"/>
              <a:t>I can </a:t>
            </a:r>
            <a:r>
              <a:rPr lang="en-US" sz="3000" b="1" dirty="0" err="1"/>
              <a:t>recognise</a:t>
            </a:r>
            <a:r>
              <a:rPr lang="en-US" sz="3000" b="1" dirty="0"/>
              <a:t> how relationships may change or end and what can help to manage this.</a:t>
            </a:r>
          </a:p>
        </p:txBody>
      </p:sp>
      <p:sp>
        <p:nvSpPr>
          <p:cNvPr id="8" name="Footer Placeholder 6">
            <a:extLst>
              <a:ext uri="{FF2B5EF4-FFF2-40B4-BE49-F238E27FC236}">
                <a16:creationId xmlns:a16="http://schemas.microsoft.com/office/drawing/2014/main" id="{EC9F1F3A-7055-4436-982C-A993F6BB71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933707" y="6356350"/>
            <a:ext cx="2136371" cy="365125"/>
          </a:xfrm>
        </p:spPr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© Medway Council 2022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736647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5F25911-64DC-4BF5-89D6-9AF5E9CF24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/>
              <a:t>Ground rules</a:t>
            </a:r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444001-A1E2-4AE3-9711-C247108E1D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DA289-F468-42DF-B92F-0B060E228CBE}" type="slidenum">
              <a:rPr lang="en-GB" smtClean="0"/>
              <a:pPr/>
              <a:t>3</a:t>
            </a:fld>
            <a:endParaRPr lang="en-GB" dirty="0"/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9C55FBC8-7CFC-5A07-C5BA-BEA59E05776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4865" y="2067951"/>
            <a:ext cx="6154270" cy="3077135"/>
          </a:xfrm>
          <a:prstGeom prst="rect">
            <a:avLst/>
          </a:prstGeom>
        </p:spPr>
      </p:pic>
      <p:sp>
        <p:nvSpPr>
          <p:cNvPr id="8" name="Footer Placeholder 6">
            <a:extLst>
              <a:ext uri="{FF2B5EF4-FFF2-40B4-BE49-F238E27FC236}">
                <a16:creationId xmlns:a16="http://schemas.microsoft.com/office/drawing/2014/main" id="{D10C3647-B10C-4AA1-9388-9DF51C3EBF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933707" y="6356350"/>
            <a:ext cx="2136371" cy="365125"/>
          </a:xfrm>
        </p:spPr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© Medway Council 2022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9620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5F25911-64DC-4BF5-89D6-9AF5E9CF24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/>
              <a:t>Relationships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444001-A1E2-4AE3-9711-C247108E1D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DA289-F468-42DF-B92F-0B060E228CBE}" type="slidenum">
              <a:rPr lang="en-GB" smtClean="0"/>
              <a:pPr/>
              <a:t>4</a:t>
            </a:fld>
            <a:endParaRPr lang="en-GB" dirty="0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F017393A-FCFD-254B-50D0-200B8008A9F9}"/>
              </a:ext>
            </a:extLst>
          </p:cNvPr>
          <p:cNvSpPr/>
          <p:nvPr/>
        </p:nvSpPr>
        <p:spPr>
          <a:xfrm>
            <a:off x="1648834" y="2098168"/>
            <a:ext cx="9353058" cy="2248750"/>
          </a:xfrm>
          <a:prstGeom prst="roundRect">
            <a:avLst/>
          </a:prstGeom>
          <a:solidFill>
            <a:srgbClr val="C7E9F7"/>
          </a:solidFill>
          <a:ln w="28575">
            <a:solidFill>
              <a:srgbClr val="1C0039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dirty="0">
                <a:solidFill>
                  <a:schemeClr val="tx1"/>
                </a:solidFill>
              </a:rPr>
              <a:t>Some features of positive healthy relationships are…..</a:t>
            </a:r>
          </a:p>
          <a:p>
            <a:pPr algn="ctr"/>
            <a:endParaRPr lang="en-GB" sz="3000" dirty="0">
              <a:solidFill>
                <a:schemeClr val="tx1"/>
              </a:solidFill>
            </a:endParaRPr>
          </a:p>
          <a:p>
            <a:pPr algn="ctr"/>
            <a:r>
              <a:rPr lang="en-GB" sz="3000" dirty="0">
                <a:solidFill>
                  <a:schemeClr val="tx1"/>
                </a:solidFill>
              </a:rPr>
              <a:t>Some different types of relationships are……</a:t>
            </a:r>
          </a:p>
        </p:txBody>
      </p:sp>
      <p:sp>
        <p:nvSpPr>
          <p:cNvPr id="8" name="Footer Placeholder 6">
            <a:extLst>
              <a:ext uri="{FF2B5EF4-FFF2-40B4-BE49-F238E27FC236}">
                <a16:creationId xmlns:a16="http://schemas.microsoft.com/office/drawing/2014/main" id="{FDE56B6B-1D0C-42C5-837B-60CEC8E45C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933707" y="6356350"/>
            <a:ext cx="2136371" cy="365125"/>
          </a:xfrm>
        </p:spPr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© Medway Council 2022</a:t>
            </a: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105DE1C-5A91-4901-A653-5D38644F02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7588" y="4442451"/>
            <a:ext cx="1696823" cy="2096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14517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5F25911-64DC-4BF5-89D6-9AF5E9CF24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83456"/>
            <a:ext cx="10515600" cy="1325563"/>
          </a:xfrm>
        </p:spPr>
        <p:txBody>
          <a:bodyPr/>
          <a:lstStyle/>
          <a:p>
            <a:pPr algn="l"/>
            <a:r>
              <a:rPr lang="en-GB" dirty="0"/>
              <a:t>Different relationships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444001-A1E2-4AE3-9711-C247108E1D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DA289-F468-42DF-B92F-0B060E228CBE}" type="slidenum">
              <a:rPr lang="en-GB" smtClean="0"/>
              <a:pPr/>
              <a:t>5</a:t>
            </a:fld>
            <a:endParaRPr lang="en-GB" dirty="0"/>
          </a:p>
        </p:txBody>
      </p:sp>
      <p:sp>
        <p:nvSpPr>
          <p:cNvPr id="8" name="Footer Placeholder 6">
            <a:extLst>
              <a:ext uri="{FF2B5EF4-FFF2-40B4-BE49-F238E27FC236}">
                <a16:creationId xmlns:a16="http://schemas.microsoft.com/office/drawing/2014/main" id="{FDE56B6B-1D0C-42C5-837B-60CEC8E45C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933707" y="6356350"/>
            <a:ext cx="2136371" cy="365125"/>
          </a:xfrm>
        </p:spPr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© Medway Council 2022</a:t>
            </a:r>
            <a:endParaRPr lang="en-GB" dirty="0"/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E4503CBE-288A-4462-8AEE-A82B1BAC297A}"/>
              </a:ext>
            </a:extLst>
          </p:cNvPr>
          <p:cNvSpPr/>
          <p:nvPr/>
        </p:nvSpPr>
        <p:spPr>
          <a:xfrm>
            <a:off x="322928" y="2112066"/>
            <a:ext cx="3997281" cy="3493603"/>
          </a:xfrm>
          <a:prstGeom prst="roundRect">
            <a:avLst/>
          </a:prstGeom>
          <a:solidFill>
            <a:srgbClr val="C7E9F7"/>
          </a:solidFill>
          <a:ln w="28575">
            <a:solidFill>
              <a:srgbClr val="1C0039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3000" dirty="0">
                <a:solidFill>
                  <a:schemeClr val="tx1"/>
                </a:solidFill>
              </a:rPr>
              <a:t>Discuss all the different types of relationship you see. </a:t>
            </a:r>
          </a:p>
          <a:p>
            <a:endParaRPr lang="en-GB" sz="3000" dirty="0">
              <a:solidFill>
                <a:schemeClr val="tx1"/>
              </a:solidFill>
            </a:endParaRPr>
          </a:p>
          <a:p>
            <a:r>
              <a:rPr lang="en-GB" sz="3000" dirty="0">
                <a:solidFill>
                  <a:schemeClr val="tx1"/>
                </a:solidFill>
              </a:rPr>
              <a:t>Can you think of any other relationship types?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B93662D-3C51-49C3-8DA2-E8C7DDEFFF1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6384" t="25230" r="18523" b="16923"/>
          <a:stretch/>
        </p:blipFill>
        <p:spPr>
          <a:xfrm rot="194408">
            <a:off x="4873908" y="1926465"/>
            <a:ext cx="6595891" cy="416900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533043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5F25911-64DC-4BF5-89D6-9AF5E9CF24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27185"/>
            <a:ext cx="10515600" cy="1325563"/>
          </a:xfrm>
        </p:spPr>
        <p:txBody>
          <a:bodyPr/>
          <a:lstStyle/>
          <a:p>
            <a:pPr algn="l"/>
            <a:r>
              <a:rPr lang="en-GB" dirty="0"/>
              <a:t>Relationship qualities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444001-A1E2-4AE3-9711-C247108E1D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DA289-F468-42DF-B92F-0B060E228CBE}" type="slidenum">
              <a:rPr lang="en-GB" smtClean="0"/>
              <a:pPr/>
              <a:t>6</a:t>
            </a:fld>
            <a:endParaRPr lang="en-GB" dirty="0"/>
          </a:p>
        </p:txBody>
      </p:sp>
      <p:sp>
        <p:nvSpPr>
          <p:cNvPr id="9" name="Footer Placeholder 6">
            <a:extLst>
              <a:ext uri="{FF2B5EF4-FFF2-40B4-BE49-F238E27FC236}">
                <a16:creationId xmlns:a16="http://schemas.microsoft.com/office/drawing/2014/main" id="{170DF2C7-7664-40B0-B8D1-AE7878E4FA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933707" y="6356350"/>
            <a:ext cx="2136371" cy="365125"/>
          </a:xfrm>
        </p:spPr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© Medway Council 2022</a:t>
            </a:r>
            <a:endParaRPr lang="en-GB" dirty="0"/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80568715-0DEA-4E20-9294-E3651F90B4A2}"/>
              </a:ext>
            </a:extLst>
          </p:cNvPr>
          <p:cNvSpPr/>
          <p:nvPr/>
        </p:nvSpPr>
        <p:spPr>
          <a:xfrm>
            <a:off x="368613" y="2011680"/>
            <a:ext cx="6243202" cy="3657600"/>
          </a:xfrm>
          <a:prstGeom prst="roundRect">
            <a:avLst/>
          </a:prstGeom>
          <a:solidFill>
            <a:srgbClr val="C7E9F7"/>
          </a:solidFill>
          <a:ln w="28575">
            <a:solidFill>
              <a:srgbClr val="1C0039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</a:rPr>
              <a:t>Choose one of the pictures.</a:t>
            </a:r>
          </a:p>
          <a:p>
            <a:pPr algn="ctr"/>
            <a:endParaRPr lang="en-GB" sz="3200" dirty="0">
              <a:solidFill>
                <a:schemeClr val="tx1"/>
              </a:solidFill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</a:rPr>
              <a:t>What would the relationship need to make it positive and healthy? </a:t>
            </a:r>
          </a:p>
          <a:p>
            <a:pPr algn="ctr"/>
            <a:endParaRPr lang="en-GB" sz="3200" dirty="0">
              <a:solidFill>
                <a:schemeClr val="tx1"/>
              </a:solidFill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</a:rPr>
              <a:t>What kinds of things might they do for each other?</a:t>
            </a:r>
          </a:p>
        </p:txBody>
      </p:sp>
      <p:pic>
        <p:nvPicPr>
          <p:cNvPr id="26" name="Picture 25" descr="man in long sleeve shirt standing beside girl in pink tank top washing hands">
            <a:extLst>
              <a:ext uri="{FF2B5EF4-FFF2-40B4-BE49-F238E27FC236}">
                <a16:creationId xmlns:a16="http://schemas.microsoft.com/office/drawing/2014/main" id="{152BD8C1-FEF9-43C0-9C80-F65045C96344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6366" y="2522562"/>
            <a:ext cx="3612882" cy="26358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0249203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5F25911-64DC-4BF5-89D6-9AF5E9CF24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27185"/>
            <a:ext cx="10472225" cy="1325563"/>
          </a:xfrm>
        </p:spPr>
        <p:txBody>
          <a:bodyPr/>
          <a:lstStyle/>
          <a:p>
            <a:pPr algn="l"/>
            <a:r>
              <a:rPr lang="en-GB" dirty="0"/>
              <a:t>Relationship stories part 1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444001-A1E2-4AE3-9711-C247108E1D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DA289-F468-42DF-B92F-0B060E228CBE}" type="slidenum">
              <a:rPr lang="en-GB" smtClean="0"/>
              <a:pPr/>
              <a:t>7</a:t>
            </a:fld>
            <a:endParaRPr lang="en-GB" dirty="0"/>
          </a:p>
        </p:txBody>
      </p:sp>
      <p:sp>
        <p:nvSpPr>
          <p:cNvPr id="9" name="Footer Placeholder 6">
            <a:extLst>
              <a:ext uri="{FF2B5EF4-FFF2-40B4-BE49-F238E27FC236}">
                <a16:creationId xmlns:a16="http://schemas.microsoft.com/office/drawing/2014/main" id="{170DF2C7-7664-40B0-B8D1-AE7878E4FA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933707" y="6356350"/>
            <a:ext cx="2136371" cy="365125"/>
          </a:xfrm>
        </p:spPr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© Medway Council 2022</a:t>
            </a:r>
            <a:endParaRPr lang="en-GB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92E87E46-ACFB-418D-85D8-54A85F6CE1C0}"/>
              </a:ext>
            </a:extLst>
          </p:cNvPr>
          <p:cNvSpPr txBox="1"/>
          <p:nvPr/>
        </p:nvSpPr>
        <p:spPr>
          <a:xfrm>
            <a:off x="2286371" y="5391149"/>
            <a:ext cx="51206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ADEDFFE4-0ECB-4CC8-BC97-C40363503355}"/>
              </a:ext>
            </a:extLst>
          </p:cNvPr>
          <p:cNvSpPr/>
          <p:nvPr/>
        </p:nvSpPr>
        <p:spPr>
          <a:xfrm>
            <a:off x="287818" y="1772529"/>
            <a:ext cx="7604158" cy="4712677"/>
          </a:xfrm>
          <a:prstGeom prst="roundRect">
            <a:avLst/>
          </a:prstGeom>
          <a:solidFill>
            <a:srgbClr val="C7E9F7"/>
          </a:solidFill>
          <a:ln w="28575">
            <a:solidFill>
              <a:srgbClr val="1C0039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GB" sz="2800" dirty="0">
                <a:solidFill>
                  <a:schemeClr val="tx1"/>
                </a:solidFill>
              </a:rPr>
              <a:t>With your group, read the relationship story. Discuss how the characters should behave to keep the relationship positive and healthy.</a:t>
            </a:r>
          </a:p>
          <a:p>
            <a:pPr algn="just"/>
            <a:endParaRPr lang="en-GB" sz="2800" dirty="0">
              <a:solidFill>
                <a:schemeClr val="tx1"/>
              </a:solidFill>
            </a:endParaRPr>
          </a:p>
          <a:p>
            <a:pPr algn="just"/>
            <a:r>
              <a:rPr lang="en-GB" sz="2800" dirty="0">
                <a:solidFill>
                  <a:schemeClr val="tx1"/>
                </a:solidFill>
              </a:rPr>
              <a:t>1. How might the characters feel when they are together?</a:t>
            </a:r>
          </a:p>
          <a:p>
            <a:pPr algn="just"/>
            <a:r>
              <a:rPr lang="en-GB" sz="2800" dirty="0">
                <a:solidFill>
                  <a:schemeClr val="tx1"/>
                </a:solidFill>
              </a:rPr>
              <a:t>2. How might they speak to each other?</a:t>
            </a:r>
          </a:p>
          <a:p>
            <a:pPr algn="just"/>
            <a:r>
              <a:rPr lang="en-GB" sz="2800" dirty="0">
                <a:solidFill>
                  <a:schemeClr val="tx1"/>
                </a:solidFill>
              </a:rPr>
              <a:t>3. What sorts of things might they do together?</a:t>
            </a:r>
          </a:p>
          <a:p>
            <a:pPr algn="just"/>
            <a:r>
              <a:rPr lang="en-GB" sz="2800" dirty="0">
                <a:solidFill>
                  <a:schemeClr val="tx1"/>
                </a:solidFill>
              </a:rPr>
              <a:t>4. What boundaries (limits) might be important for these characters?</a:t>
            </a:r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098579DC-2980-4898-90F1-71845864C7C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0752" t="36102" r="10116" b="52000"/>
          <a:stretch/>
        </p:blipFill>
        <p:spPr>
          <a:xfrm rot="293256">
            <a:off x="8111014" y="2208122"/>
            <a:ext cx="3806658" cy="9530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A3CDB759-6490-4A8C-81C4-3B32FC84555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60753" t="48434" r="10346" b="40307"/>
          <a:stretch/>
        </p:blipFill>
        <p:spPr>
          <a:xfrm rot="21254625">
            <a:off x="8060326" y="5285966"/>
            <a:ext cx="3975987" cy="8731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9859AADB-4207-44E8-B07C-8DE5D76ED342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60752" t="62769" r="10116" b="23965"/>
          <a:stretch/>
        </p:blipFill>
        <p:spPr>
          <a:xfrm rot="226087">
            <a:off x="8156240" y="3667496"/>
            <a:ext cx="3720646" cy="95305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184555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5F25911-64DC-4BF5-89D6-9AF5E9CF24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/>
              <a:t>Relationship stories part 2</a:t>
            </a:r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444001-A1E2-4AE3-9711-C247108E1D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DA289-F468-42DF-B92F-0B060E228CBE}" type="slidenum">
              <a:rPr lang="en-GB" smtClean="0"/>
              <a:pPr/>
              <a:t>8</a:t>
            </a:fld>
            <a:endParaRPr lang="en-GB" dirty="0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F017393A-FCFD-254B-50D0-200B8008A9F9}"/>
              </a:ext>
            </a:extLst>
          </p:cNvPr>
          <p:cNvSpPr/>
          <p:nvPr/>
        </p:nvSpPr>
        <p:spPr>
          <a:xfrm>
            <a:off x="630115" y="1838948"/>
            <a:ext cx="10931769" cy="847981"/>
          </a:xfrm>
          <a:prstGeom prst="roundRect">
            <a:avLst/>
          </a:prstGeom>
          <a:solidFill>
            <a:srgbClr val="C7E9F7"/>
          </a:solidFill>
          <a:ln w="28575">
            <a:solidFill>
              <a:srgbClr val="1C0039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</a:rPr>
              <a:t>Sometimes relationships may change, what might cause this?</a:t>
            </a:r>
          </a:p>
        </p:txBody>
      </p:sp>
      <p:sp>
        <p:nvSpPr>
          <p:cNvPr id="8" name="Footer Placeholder 6">
            <a:extLst>
              <a:ext uri="{FF2B5EF4-FFF2-40B4-BE49-F238E27FC236}">
                <a16:creationId xmlns:a16="http://schemas.microsoft.com/office/drawing/2014/main" id="{735BD7D4-737C-4021-97EA-E2BE1F940B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933707" y="6356350"/>
            <a:ext cx="2136371" cy="365125"/>
          </a:xfrm>
        </p:spPr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© Medway Council 2022</a:t>
            </a:r>
            <a:endParaRPr lang="en-GB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1E4454F-43F0-45BC-8EBB-A311299027A1}"/>
              </a:ext>
            </a:extLst>
          </p:cNvPr>
          <p:cNvSpPr txBox="1"/>
          <p:nvPr/>
        </p:nvSpPr>
        <p:spPr>
          <a:xfrm>
            <a:off x="425294" y="3164511"/>
            <a:ext cx="8310743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/>
              <a:t>Now read part 2 of the relationship story.</a:t>
            </a:r>
          </a:p>
          <a:p>
            <a:endParaRPr lang="en-GB" sz="30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000" dirty="0"/>
              <a:t>How are the characters feeling now?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000" dirty="0"/>
              <a:t>How can they manage the change that is happening?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000" dirty="0"/>
              <a:t>What might happen in the future?</a:t>
            </a:r>
          </a:p>
          <a:p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3157B45-F2A5-4E65-A2C5-FF0E9BCF6FC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6269" t="31796" r="54077" b="57743"/>
          <a:stretch/>
        </p:blipFill>
        <p:spPr>
          <a:xfrm rot="268318">
            <a:off x="7807979" y="3152055"/>
            <a:ext cx="3934278" cy="78073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1E0FD9C-D067-4570-ABD9-2E1EC8CCAFF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6385" t="43742" r="54192" b="43893"/>
          <a:stretch/>
        </p:blipFill>
        <p:spPr>
          <a:xfrm rot="673032">
            <a:off x="8071077" y="4401356"/>
            <a:ext cx="3587262" cy="84798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E89A641-7028-4249-8380-71E61E06ECDE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6616" t="57641" r="54307" b="31077"/>
          <a:stretch/>
        </p:blipFill>
        <p:spPr>
          <a:xfrm rot="21399212">
            <a:off x="6439870" y="5650159"/>
            <a:ext cx="3676111" cy="80232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34413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5F25911-64DC-4BF5-89D6-9AF5E9CF24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/>
              <a:t>Reflection</a:t>
            </a:r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444001-A1E2-4AE3-9711-C247108E1D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DA289-F468-42DF-B92F-0B060E228CBE}" type="slidenum">
              <a:rPr lang="en-GB" smtClean="0"/>
              <a:pPr/>
              <a:t>9</a:t>
            </a:fld>
            <a:endParaRPr lang="en-GB" dirty="0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F017393A-FCFD-254B-50D0-200B8008A9F9}"/>
              </a:ext>
            </a:extLst>
          </p:cNvPr>
          <p:cNvSpPr/>
          <p:nvPr/>
        </p:nvSpPr>
        <p:spPr>
          <a:xfrm>
            <a:off x="1916430" y="1998004"/>
            <a:ext cx="8359140" cy="974590"/>
          </a:xfrm>
          <a:prstGeom prst="roundRect">
            <a:avLst/>
          </a:prstGeom>
          <a:solidFill>
            <a:srgbClr val="C7E9F7"/>
          </a:solidFill>
          <a:ln w="28575">
            <a:solidFill>
              <a:srgbClr val="1C0039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i="1" dirty="0">
                <a:solidFill>
                  <a:schemeClr val="tx1"/>
                </a:solidFill>
              </a:rPr>
              <a:t>A loving/positive relationship needs…..</a:t>
            </a:r>
          </a:p>
        </p:txBody>
      </p:sp>
      <p:sp>
        <p:nvSpPr>
          <p:cNvPr id="8" name="Footer Placeholder 6">
            <a:extLst>
              <a:ext uri="{FF2B5EF4-FFF2-40B4-BE49-F238E27FC236}">
                <a16:creationId xmlns:a16="http://schemas.microsoft.com/office/drawing/2014/main" id="{735BD7D4-737C-4021-97EA-E2BE1F940B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933707" y="6356350"/>
            <a:ext cx="2136371" cy="365125"/>
          </a:xfrm>
        </p:spPr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© Medway Council 2022</a:t>
            </a:r>
            <a:endParaRPr lang="en-GB" dirty="0"/>
          </a:p>
        </p:txBody>
      </p:sp>
      <p:sp>
        <p:nvSpPr>
          <p:cNvPr id="7" name="Thought Bubble: Cloud 6">
            <a:extLst>
              <a:ext uri="{FF2B5EF4-FFF2-40B4-BE49-F238E27FC236}">
                <a16:creationId xmlns:a16="http://schemas.microsoft.com/office/drawing/2014/main" id="{C5690362-8F3B-4525-9EFB-7D54DA140CDA}"/>
              </a:ext>
            </a:extLst>
          </p:cNvPr>
          <p:cNvSpPr/>
          <p:nvPr/>
        </p:nvSpPr>
        <p:spPr>
          <a:xfrm>
            <a:off x="2208628" y="3587262"/>
            <a:ext cx="3235569" cy="1899138"/>
          </a:xfrm>
          <a:prstGeom prst="cloudCallou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026E8BE9-3E61-4C95-B955-8C8F00EDC1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9606" y="3429000"/>
            <a:ext cx="1696823" cy="2096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69818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5F25911-64DC-4BF5-89D6-9AF5E9CF24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/>
              <a:t>What has been learnt?</a:t>
            </a:r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444001-A1E2-4AE3-9711-C247108E1D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DA289-F468-42DF-B92F-0B060E228CBE}" type="slidenum">
              <a:rPr lang="en-GB" smtClean="0"/>
              <a:pPr/>
              <a:t>10</a:t>
            </a:fld>
            <a:endParaRPr lang="en-GB" dirty="0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F017393A-FCFD-254B-50D0-200B8008A9F9}"/>
              </a:ext>
            </a:extLst>
          </p:cNvPr>
          <p:cNvSpPr/>
          <p:nvPr/>
        </p:nvSpPr>
        <p:spPr>
          <a:xfrm>
            <a:off x="364748" y="1857254"/>
            <a:ext cx="6458083" cy="4219989"/>
          </a:xfrm>
          <a:prstGeom prst="roundRect">
            <a:avLst/>
          </a:prstGeom>
          <a:solidFill>
            <a:srgbClr val="C7E9F7"/>
          </a:solidFill>
          <a:ln w="28575">
            <a:solidFill>
              <a:srgbClr val="1C0039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3000" dirty="0">
                <a:solidFill>
                  <a:schemeClr val="tx1"/>
                </a:solidFill>
              </a:rPr>
              <a:t>Go back to your sentences from the beginning of the lesson.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000" dirty="0">
                <a:solidFill>
                  <a:schemeClr val="tx1"/>
                </a:solidFill>
                <a:ea typeface="Lato" panose="020B0604020202020204" charset="0"/>
                <a:cs typeface="Lato" panose="020B0604020202020204" charset="0"/>
              </a:rPr>
              <a:t>Make any changes to your ideas if you want to.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000" dirty="0">
                <a:solidFill>
                  <a:schemeClr val="tx1"/>
                </a:solidFill>
                <a:ea typeface="Lato" panose="020B0604020202020204" charset="0"/>
                <a:cs typeface="Lato" panose="020B0604020202020204" charset="0"/>
              </a:rPr>
              <a:t>Add your new learning from the lesson.</a:t>
            </a:r>
          </a:p>
          <a:p>
            <a:endParaRPr lang="en-GB" sz="3000" dirty="0">
              <a:solidFill>
                <a:schemeClr val="tx1"/>
              </a:solidFill>
              <a:cs typeface="Lato" panose="020B0604020202020204" charset="0"/>
            </a:endParaRPr>
          </a:p>
          <a:p>
            <a:pPr algn="ctr"/>
            <a:r>
              <a:rPr lang="en-GB" sz="3000" dirty="0">
                <a:solidFill>
                  <a:schemeClr val="tx1"/>
                </a:solidFill>
              </a:rPr>
              <a:t>Use a different colour pen or pencil.</a:t>
            </a:r>
          </a:p>
        </p:txBody>
      </p:sp>
      <p:sp>
        <p:nvSpPr>
          <p:cNvPr id="8" name="Footer Placeholder 6">
            <a:extLst>
              <a:ext uri="{FF2B5EF4-FFF2-40B4-BE49-F238E27FC236}">
                <a16:creationId xmlns:a16="http://schemas.microsoft.com/office/drawing/2014/main" id="{735BD7D4-737C-4021-97EA-E2BE1F940B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933707" y="6356350"/>
            <a:ext cx="2136371" cy="365125"/>
          </a:xfrm>
        </p:spPr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© Medway Council 2022</a:t>
            </a:r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42E8E37-0273-47C6-AD1E-42C2FD79BBC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7742" y="2392982"/>
            <a:ext cx="4206238" cy="29687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89579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5F25911-64DC-4BF5-89D6-9AF5E9CF24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83456"/>
            <a:ext cx="10757452" cy="1325563"/>
          </a:xfrm>
        </p:spPr>
        <p:txBody>
          <a:bodyPr/>
          <a:lstStyle/>
          <a:p>
            <a:pPr algn="l"/>
            <a:r>
              <a:rPr lang="en-US" dirty="0"/>
              <a:t>Signposting support</a:t>
            </a:r>
            <a:endParaRPr lang="en-GB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8DDD1FDD-3E23-4A6B-A9FE-826DC17AAB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7536" y="2040167"/>
            <a:ext cx="6688015" cy="4205888"/>
          </a:xfrm>
        </p:spPr>
        <p:txBody>
          <a:bodyPr/>
          <a:lstStyle/>
          <a:p>
            <a:pPr marL="0" indent="0" algn="just">
              <a:buNone/>
            </a:pPr>
            <a:r>
              <a:rPr lang="en-GB" sz="3200" dirty="0"/>
              <a:t>If you have any questions or worries about relationships, it is important to speak to a trusted adult – a parent/carer or teacher at school.</a:t>
            </a:r>
          </a:p>
          <a:p>
            <a:pPr marL="0" indent="0" algn="just">
              <a:buNone/>
            </a:pPr>
            <a:r>
              <a:rPr lang="en-GB" sz="3200" u="sng" dirty="0">
                <a:hlinkClick r:id="rId3"/>
              </a:rPr>
              <a:t>www.childline.org.uk</a:t>
            </a:r>
            <a:r>
              <a:rPr lang="en-GB" sz="3200" dirty="0"/>
              <a:t> can provide support too (phone 0800 1111 to talk to someone).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444001-A1E2-4AE3-9711-C247108E1D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DA289-F468-42DF-B92F-0B060E228CBE}" type="slidenum">
              <a:rPr lang="en-GB" smtClean="0"/>
              <a:pPr/>
              <a:t>11</a:t>
            </a:fld>
            <a:endParaRPr lang="en-GB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792184C-24EB-42E8-BC99-4C0679E89EC9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1636" y="2148067"/>
            <a:ext cx="3782164" cy="2612056"/>
          </a:xfrm>
          <a:prstGeom prst="rect">
            <a:avLst/>
          </a:prstGeom>
        </p:spPr>
      </p:pic>
      <p:sp>
        <p:nvSpPr>
          <p:cNvPr id="9" name="Footer Placeholder 6">
            <a:extLst>
              <a:ext uri="{FF2B5EF4-FFF2-40B4-BE49-F238E27FC236}">
                <a16:creationId xmlns:a16="http://schemas.microsoft.com/office/drawing/2014/main" id="{1597B1F5-6CFD-4A76-9151-00D05D3E0C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933707" y="6356350"/>
            <a:ext cx="2136371" cy="365125"/>
          </a:xfrm>
        </p:spPr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© Medway Council 2022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8357491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5F25911-64DC-4BF5-89D6-9AF5E9CF24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6292" y="801033"/>
            <a:ext cx="10515600" cy="1325563"/>
          </a:xfrm>
        </p:spPr>
        <p:txBody>
          <a:bodyPr/>
          <a:lstStyle/>
          <a:p>
            <a:pPr algn="l"/>
            <a:r>
              <a:rPr lang="en-US" dirty="0"/>
              <a:t>More activities</a:t>
            </a:r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444001-A1E2-4AE3-9711-C247108E1D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DA289-F468-42DF-B92F-0B060E228CBE}" type="slidenum">
              <a:rPr lang="en-GB" smtClean="0"/>
              <a:pPr/>
              <a:t>12</a:t>
            </a:fld>
            <a:endParaRPr lang="en-GB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3EE7977A-57C7-4AB2-87C3-40B20C96A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© Medway Council 2022</a:t>
            </a:r>
            <a:endParaRPr lang="en-GB" dirty="0"/>
          </a:p>
        </p:txBody>
      </p:sp>
      <p:sp>
        <p:nvSpPr>
          <p:cNvPr id="9" name="Content Placeholder 4">
            <a:extLst>
              <a:ext uri="{FF2B5EF4-FFF2-40B4-BE49-F238E27FC236}">
                <a16:creationId xmlns:a16="http://schemas.microsoft.com/office/drawing/2014/main" id="{93D5001D-3E67-4BCA-AB01-C69345294C3A}"/>
              </a:ext>
            </a:extLst>
          </p:cNvPr>
          <p:cNvSpPr txBox="1">
            <a:spLocks/>
          </p:cNvSpPr>
          <p:nvPr/>
        </p:nvSpPr>
        <p:spPr>
          <a:xfrm>
            <a:off x="254924" y="1592024"/>
            <a:ext cx="7276443" cy="410312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Calibri" panose="020F0502020204030204" pitchFamily="34" charset="0"/>
                <a:ea typeface="Lato" panose="020F0502020204030203" pitchFamily="34" charset="0"/>
                <a:cs typeface="Calibri" panose="020F050202020403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3800" b="1" dirty="0"/>
              <a:t>Different relationships</a:t>
            </a:r>
          </a:p>
          <a:p>
            <a:pPr marL="0" indent="0">
              <a:buNone/>
            </a:pPr>
            <a:r>
              <a:rPr lang="en-GB" sz="3000" dirty="0"/>
              <a:t>What different relationships might someone have at different stages of their life?</a:t>
            </a:r>
          </a:p>
          <a:p>
            <a:pPr marL="0" indent="0">
              <a:buNone/>
            </a:pPr>
            <a:r>
              <a:rPr lang="en-GB" sz="3000" dirty="0"/>
              <a:t>For example, as a child, teenager and adult.</a:t>
            </a:r>
          </a:p>
          <a:p>
            <a:pPr marL="0" indent="0">
              <a:buNone/>
            </a:pPr>
            <a:endParaRPr lang="en-GB" sz="3000" dirty="0"/>
          </a:p>
          <a:p>
            <a:pPr marL="0" indent="0">
              <a:buNone/>
            </a:pPr>
            <a:r>
              <a:rPr lang="en-GB" sz="3000" dirty="0"/>
              <a:t>For each, write down the qualities of the relationship, and what makes it positive </a:t>
            </a:r>
            <a:r>
              <a:rPr lang="en-GB" sz="3000"/>
              <a:t>and healthy.</a:t>
            </a:r>
            <a:endParaRPr lang="en-GB" sz="3000" dirty="0"/>
          </a:p>
          <a:p>
            <a:endParaRPr lang="en-GB" sz="3000" dirty="0"/>
          </a:p>
          <a:p>
            <a:pPr marL="0" indent="0">
              <a:buFont typeface="Arial" panose="020B0604020202020204" pitchFamily="34" charset="0"/>
              <a:buNone/>
            </a:pPr>
            <a:endParaRPr lang="en-GB" sz="3600" dirty="0"/>
          </a:p>
          <a:p>
            <a:pPr marL="0" indent="0">
              <a:buFont typeface="Arial" panose="020B0604020202020204" pitchFamily="34" charset="0"/>
              <a:buNone/>
            </a:pPr>
            <a:br>
              <a:rPr lang="en-GB" sz="3600" dirty="0"/>
            </a:br>
            <a:br>
              <a:rPr lang="en-GB" sz="3600" dirty="0"/>
            </a:br>
            <a:endParaRPr lang="en-GB" sz="3600" dirty="0"/>
          </a:p>
          <a:p>
            <a:pPr marL="0" indent="0">
              <a:buFont typeface="Arial" panose="020B0604020202020204" pitchFamily="34" charset="0"/>
              <a:buNone/>
            </a:pPr>
            <a:endParaRPr lang="en-GB" sz="3600" dirty="0"/>
          </a:p>
          <a:p>
            <a:pPr marL="0" indent="0">
              <a:buFont typeface="Arial" panose="020B0604020202020204" pitchFamily="34" charset="0"/>
              <a:buNone/>
            </a:pPr>
            <a:endParaRPr lang="en-GB" sz="3600" i="1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5BE1BCB2-A1C2-42CE-9660-EB5D332869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050" y="2228029"/>
            <a:ext cx="4241026" cy="2831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32957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88f9c89a-407a-49b7-9ca1-7578c3d06dfc" xsi:nil="true"/>
    <lcf76f155ced4ddcb4097134ff3c332f xmlns="6ded5182-507a-430e-922d-50a9575e5a4a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78CD5EEA548FA42A79E02DE2A5D37FC" ma:contentTypeVersion="16" ma:contentTypeDescription="Create a new document." ma:contentTypeScope="" ma:versionID="8424bd202f16338cb98a367918685e30">
  <xsd:schema xmlns:xsd="http://www.w3.org/2001/XMLSchema" xmlns:xs="http://www.w3.org/2001/XMLSchema" xmlns:p="http://schemas.microsoft.com/office/2006/metadata/properties" xmlns:ns2="6ded5182-507a-430e-922d-50a9575e5a4a" xmlns:ns3="88f9c89a-407a-49b7-9ca1-7578c3d06dfc" targetNamespace="http://schemas.microsoft.com/office/2006/metadata/properties" ma:root="true" ma:fieldsID="79e071699b62315af1784d66c44ff3de" ns2:_="" ns3:_="">
    <xsd:import namespace="6ded5182-507a-430e-922d-50a9575e5a4a"/>
    <xsd:import namespace="88f9c89a-407a-49b7-9ca1-7578c3d06df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ded5182-507a-430e-922d-50a9575e5a4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Length (seconds)" ma:internalName="MediaLengthInSeconds" ma:readOnly="true">
      <xsd:simpleType>
        <xsd:restriction base="dms:Unknown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57c8dee8-8c22-4243-a021-e169b2d8d25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8f9c89a-407a-49b7-9ca1-7578c3d06dfc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91d29111-9521-4e7f-9445-78934f361fc7}" ma:internalName="TaxCatchAll" ma:showField="CatchAllData" ma:web="88f9c89a-407a-49b7-9ca1-7578c3d06df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6519711-5A39-470E-B461-2EF398300C1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ECAE4CC-8D67-46F5-8D0F-87C1A0B09109}">
  <ds:schemaRefs>
    <ds:schemaRef ds:uri="6ded5182-507a-430e-922d-50a9575e5a4a"/>
    <ds:schemaRef ds:uri="http://www.w3.org/XML/1998/namespace"/>
    <ds:schemaRef ds:uri="http://schemas.microsoft.com/office/2006/metadata/properties"/>
    <ds:schemaRef ds:uri="http://purl.org/dc/terms/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88f9c89a-407a-49b7-9ca1-7578c3d06dfc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96E5DAC3-7EA4-412F-B15B-0F3436A3F7E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ded5182-507a-430e-922d-50a9575e5a4a"/>
    <ds:schemaRef ds:uri="88f9c89a-407a-49b7-9ca1-7578c3d06df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3035</TotalTime>
  <Words>484</Words>
  <Application>Microsoft Office PowerPoint</Application>
  <PresentationFormat>Widescreen</PresentationFormat>
  <Paragraphs>92</Paragraphs>
  <Slides>12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Calibri</vt:lpstr>
      <vt:lpstr>Arial Black</vt:lpstr>
      <vt:lpstr>Arial</vt:lpstr>
      <vt:lpstr>Wingdings</vt:lpstr>
      <vt:lpstr>Office Theme</vt:lpstr>
      <vt:lpstr>Positive and healthy relationships</vt:lpstr>
      <vt:lpstr>PowerPoint Presentation</vt:lpstr>
      <vt:lpstr>Ground rules</vt:lpstr>
      <vt:lpstr>Relationships</vt:lpstr>
      <vt:lpstr>Different relationships</vt:lpstr>
      <vt:lpstr>Relationship qualities</vt:lpstr>
      <vt:lpstr>Relationship stories part 1</vt:lpstr>
      <vt:lpstr>Relationship stories part 2</vt:lpstr>
      <vt:lpstr>Reflection</vt:lpstr>
      <vt:lpstr>What has been learnt?</vt:lpstr>
      <vt:lpstr>Signposting support</vt:lpstr>
      <vt:lpstr>More activities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Sam Harvey</dc:creator>
  <cp:lastModifiedBy>Jenny Fox</cp:lastModifiedBy>
  <cp:revision>111</cp:revision>
  <dcterms:created xsi:type="dcterms:W3CDTF">2021-05-21T12:56:46Z</dcterms:created>
  <dcterms:modified xsi:type="dcterms:W3CDTF">2022-08-08T13:21:38Z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0x010100078CD5EEA548FA42A79E02DE2A5D37FC</vt:lpwstr>
  </property>
  <property fmtid="{D5CDD505-2E9C-101B-9397-08002B2CF9AE}" pid="3" name="Order">
    <vt:r8>1235800</vt:r8>
  </property>
  <property fmtid="{D5CDD505-2E9C-101B-9397-08002B2CF9AE}" pid="4" name="MediaServiceImageTags">
    <vt:lpwstr/>
  </property>
</Properties>
</file>