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7"/>
  </p:notesMasterIdLst>
  <p:sldIdLst>
    <p:sldId id="256" r:id="rId6"/>
    <p:sldId id="260" r:id="rId7"/>
    <p:sldId id="261" r:id="rId8"/>
    <p:sldId id="257" r:id="rId9"/>
    <p:sldId id="258" r:id="rId10"/>
    <p:sldId id="259" r:id="rId11"/>
    <p:sldId id="264" r:id="rId12"/>
    <p:sldId id="262" r:id="rId13"/>
    <p:sldId id="265" r:id="rId14"/>
    <p:sldId id="263"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5C5BEA-A8B2-4356-9435-2B93556F9049}" v="47" dt="2021-12-09T11:23:57.3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50463D-0AC4-45AA-9AF4-68DA4D8FC426}" type="datetimeFigureOut">
              <a:rPr lang="en-GB" smtClean="0"/>
              <a:t>04/01/2022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BD8436-34BA-49F9-9257-4F5E78C0C81E}" type="slidenum">
              <a:rPr lang="en-GB" smtClean="0"/>
              <a:t>‹#›</a:t>
            </a:fld>
            <a:endParaRPr lang="en-GB"/>
          </a:p>
        </p:txBody>
      </p:sp>
    </p:spTree>
    <p:extLst>
      <p:ext uri="{BB962C8B-B14F-4D97-AF65-F5344CB8AC3E}">
        <p14:creationId xmlns:p14="http://schemas.microsoft.com/office/powerpoint/2010/main" val="1444806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5318-B539-44F3-BAF3-E4440AD7DD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3362210-8B76-4C96-B434-BEEEED61A9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A3FF0F-102E-4857-8084-C97CBFA28685}"/>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927F4493-96A7-42DB-BFDF-9F6CA673C8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0B0F77-1FF1-41D0-8D8B-A5D0E9A8CB6A}"/>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2586256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3BCFC-0436-4A43-A014-60FA95AD8E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2CF062-FE43-495C-AF53-C0BC979728B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492A4-4016-4094-A7C4-0AE661A0EC6E}"/>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C793B68E-AE65-430D-A5D1-0698E2FDB1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BD0ED6-CE0B-499E-9394-AF91A5537500}"/>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790925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0863-B2AA-478C-85FD-3BE2078CB4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7CB08C-1F79-44D9-B478-F540B46D7B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8C2258-66CE-4174-AF91-85DE60C14080}"/>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3A93DDFC-F3D9-450C-B9C2-8958554794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457F22-E7BB-4DE7-8B87-BD1A11D77736}"/>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1835240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DEFDC-8C37-4DDB-B3C1-EB3D0E01E8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5C664A-56BD-4B58-8024-1CB4382B692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D8751C0-4D60-4F4B-B07D-8BF10355D3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5E9E31-6B55-41EC-82A0-421023A559C2}"/>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6" name="Footer Placeholder 5">
            <a:extLst>
              <a:ext uri="{FF2B5EF4-FFF2-40B4-BE49-F238E27FC236}">
                <a16:creationId xmlns:a16="http://schemas.microsoft.com/office/drawing/2014/main" id="{59FBF81E-DDD5-4F7E-990E-5ADC72B78B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1DBD61-E295-488C-A39A-3AF7208C8330}"/>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3876443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653C5-22C5-4494-9AAB-9CC66AD22A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763E25-7749-470D-8FCF-D78802597D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4DA699-8344-4A85-B80E-BE4499297B1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BA437C-5C64-40A7-89EA-60F2D79AE7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C38BC5E-7D36-4573-90AF-66F46342036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5C95B23-28EA-4859-A34C-CC4CE78F47E3}"/>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8" name="Footer Placeholder 7">
            <a:extLst>
              <a:ext uri="{FF2B5EF4-FFF2-40B4-BE49-F238E27FC236}">
                <a16:creationId xmlns:a16="http://schemas.microsoft.com/office/drawing/2014/main" id="{9E62CCB6-5504-4426-AA3C-F7C098CA36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0939DE-8E5F-4F03-B923-D22C492B1082}"/>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3537400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C0E06-94EF-4D2E-A991-C649552A36E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34C5C6-9CCB-4786-8EA0-F20FC57B38EE}"/>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4" name="Footer Placeholder 3">
            <a:extLst>
              <a:ext uri="{FF2B5EF4-FFF2-40B4-BE49-F238E27FC236}">
                <a16:creationId xmlns:a16="http://schemas.microsoft.com/office/drawing/2014/main" id="{B5A3301C-ED2B-4ABE-9CDA-2E2F1CD815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185D84-8CA0-432E-A45A-618029325713}"/>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1955721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FC6B1-AFD3-4F4E-9D84-0A39E80CACF3}"/>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3" name="Footer Placeholder 2">
            <a:extLst>
              <a:ext uri="{FF2B5EF4-FFF2-40B4-BE49-F238E27FC236}">
                <a16:creationId xmlns:a16="http://schemas.microsoft.com/office/drawing/2014/main" id="{0410F5C8-022B-42B1-AFA3-8CEB5FB88D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E80E2F-7CC3-4203-A70B-92E43FD38BE6}"/>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120756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53385-72B5-4854-9A47-113A8B5671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2B109E-B4E6-454E-9BA0-0772038AF5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935638-6C80-478E-B6E5-43E86A02D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B6F5FE-DC81-46E1-B546-7DCB98EF1DAF}"/>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6" name="Footer Placeholder 5">
            <a:extLst>
              <a:ext uri="{FF2B5EF4-FFF2-40B4-BE49-F238E27FC236}">
                <a16:creationId xmlns:a16="http://schemas.microsoft.com/office/drawing/2014/main" id="{EC581081-50F3-4ECC-8D8D-AED001DF8C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E2B60F-6CC9-44AC-8165-93335A7300AC}"/>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1885229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1F029-B00A-4316-9FAF-F5BD485565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EDE650-9877-4777-B66C-9BFB2DC8EC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9AB154-AC05-4918-B1CD-649AFBE65A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402015-756E-4624-BC2C-DD344AA41CB3}"/>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6" name="Footer Placeholder 5">
            <a:extLst>
              <a:ext uri="{FF2B5EF4-FFF2-40B4-BE49-F238E27FC236}">
                <a16:creationId xmlns:a16="http://schemas.microsoft.com/office/drawing/2014/main" id="{85D5F1FB-3D23-444F-AD28-186442FF7B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5C3898-4574-4946-898A-41175CB7FA00}"/>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3418924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F93E-D1FA-4314-A720-F7F817D2A7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9E3191-04D4-49A3-8099-DA26775633A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4D12AE-A9F0-42B1-8100-F544BDD6A460}"/>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451DCD6A-2599-4AC9-86EF-CC8DFC70EC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74E864-AB74-4631-B6AB-1AEB78A40790}"/>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472785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BA8EA1-C7B7-4FD3-9A13-72B5E6CF59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4E26FE-5DBF-41FD-9CBC-4E9CFC15DEE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DFFB22-61C1-4E58-8742-ED7C5B422C32}"/>
              </a:ext>
            </a:extLst>
          </p:cNvPr>
          <p:cNvSpPr>
            <a:spLocks noGrp="1"/>
          </p:cNvSpPr>
          <p:nvPr>
            <p:ph type="dt" sz="half" idx="10"/>
          </p:nvPr>
        </p:nvSpPr>
        <p:spPr/>
        <p:txBody>
          <a:body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735B0C9D-74F0-49A4-B3CC-18E1BF2E68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823C25-9288-43C1-94F2-8C49AD9E2462}"/>
              </a:ext>
            </a:extLst>
          </p:cNvPr>
          <p:cNvSpPr>
            <a:spLocks noGrp="1"/>
          </p:cNvSpPr>
          <p:nvPr>
            <p:ph type="sldNum" sz="quarter" idx="12"/>
          </p:nvPr>
        </p:nvSpPr>
        <p:spPr/>
        <p:txBody>
          <a:bodyPr/>
          <a:lstStyle/>
          <a:p>
            <a:fld id="{E4573D32-CA2D-435C-AEFD-639405F9DA9F}" type="slidenum">
              <a:rPr lang="en-GB" smtClean="0"/>
              <a:t>‹#›</a:t>
            </a:fld>
            <a:endParaRPr lang="en-GB"/>
          </a:p>
        </p:txBody>
      </p:sp>
    </p:spTree>
    <p:extLst>
      <p:ext uri="{BB962C8B-B14F-4D97-AF65-F5344CB8AC3E}">
        <p14:creationId xmlns:p14="http://schemas.microsoft.com/office/powerpoint/2010/main" val="3588441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F3FDD1C4-680A-44A1-9D44-A47BC8DACBA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a:extLst>
              <a:ext uri="{FF2B5EF4-FFF2-40B4-BE49-F238E27FC236}">
                <a16:creationId xmlns:a16="http://schemas.microsoft.com/office/drawing/2014/main" id="{03711C93-9256-466D-8867-F7FBA8AD6463}"/>
              </a:ext>
            </a:extLst>
          </p:cNvPr>
          <p:cNvSpPr txBox="1"/>
          <p:nvPr userDrawn="1"/>
        </p:nvSpPr>
        <p:spPr>
          <a:xfrm>
            <a:off x="622301" y="1799485"/>
            <a:ext cx="6049764" cy="646331"/>
          </a:xfrm>
          <a:prstGeom prst="rect">
            <a:avLst/>
          </a:prstGeom>
          <a:noFill/>
        </p:spPr>
        <p:txBody>
          <a:bodyPr wrap="square" rtlCol="0">
            <a:spAutoFit/>
          </a:bodyPr>
          <a:lstStyle/>
          <a:p>
            <a:r>
              <a:rPr lang="en-GB" sz="3600" b="1" err="1">
                <a:solidFill>
                  <a:schemeClr val="bg1"/>
                </a:solidFill>
                <a:latin typeface="Century Gothic" panose="020B0502020202020204" pitchFamily="34" charset="0"/>
              </a:rPr>
              <a:t>Numberblocks</a:t>
            </a:r>
            <a:endParaRPr lang="en-GB" sz="3600" b="1">
              <a:solidFill>
                <a:schemeClr val="bg1"/>
              </a:solidFill>
              <a:latin typeface="Century Gothic" panose="020B0502020202020204" pitchFamily="34" charset="0"/>
            </a:endParaRPr>
          </a:p>
        </p:txBody>
      </p:sp>
      <p:sp>
        <p:nvSpPr>
          <p:cNvPr id="44037" name="Rectangle 5"/>
          <p:cNvSpPr>
            <a:spLocks noGrp="1" noChangeArrowheads="1"/>
          </p:cNvSpPr>
          <p:nvPr>
            <p:ph type="subTitle" idx="1" hasCustomPrompt="1"/>
          </p:nvPr>
        </p:nvSpPr>
        <p:spPr>
          <a:xfrm>
            <a:off x="609602" y="3174780"/>
            <a:ext cx="6062463" cy="923525"/>
          </a:xfrm>
        </p:spPr>
        <p:txBody>
          <a:bodyPr>
            <a:normAutofit/>
          </a:bodyPr>
          <a:lstStyle>
            <a:lvl1pPr marL="0" indent="0">
              <a:buNone/>
              <a:defRPr sz="2400">
                <a:solidFill>
                  <a:schemeClr val="bg1"/>
                </a:solidFill>
                <a:latin typeface="Century Gothic" panose="020B0502020202020204" pitchFamily="34" charset="0"/>
                <a:cs typeface="Arial" panose="020B0604020202020204" pitchFamily="34" charset="0"/>
              </a:defRPr>
            </a:lvl1pPr>
          </a:lstStyle>
          <a:p>
            <a:pPr lvl="0"/>
            <a:r>
              <a:rPr lang="en-GB" noProof="0"/>
              <a:t>Series [xx] Episode [xx]</a:t>
            </a:r>
          </a:p>
          <a:p>
            <a:pPr lvl="0"/>
            <a:r>
              <a:rPr lang="en-GB" noProof="0"/>
              <a:t>[Name]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latin typeface="Century Gothic" panose="020B0502020202020204" pitchFamily="34" charset="0"/>
              </a:defRPr>
            </a:lvl1pPr>
          </a:lstStyle>
          <a:p>
            <a:pPr fontAlgn="base">
              <a:spcBef>
                <a:spcPct val="20000"/>
              </a:spcBef>
              <a:spcAft>
                <a:spcPct val="0"/>
              </a:spcAft>
              <a:buClr>
                <a:srgbClr val="00628C"/>
              </a:buClr>
              <a:buFont typeface="Arial" panose="020B0604020202020204" pitchFamily="34" charset="0"/>
              <a:buNone/>
              <a:defRPr/>
            </a:pPr>
            <a:r>
              <a:rPr lang="en-GB">
                <a:solidFill>
                  <a:srgbClr val="99CCCC"/>
                </a:solidFill>
              </a:rPr>
              <a:t>February 2021</a:t>
            </a:r>
            <a:endParaRPr lang="en-GB">
              <a:solidFill>
                <a:srgbClr val="99CCCC"/>
              </a:solidFill>
              <a:latin typeface="Century Gothic" panose="020B0502020202020204" pitchFamily="34" charset="0"/>
            </a:endParaRPr>
          </a:p>
        </p:txBody>
      </p:sp>
      <p:sp>
        <p:nvSpPr>
          <p:cNvPr id="5" name="TextBox 4">
            <a:extLst>
              <a:ext uri="{FF2B5EF4-FFF2-40B4-BE49-F238E27FC236}">
                <a16:creationId xmlns:a16="http://schemas.microsoft.com/office/drawing/2014/main" id="{B465E605-7CFD-4C28-A30E-0D08D815CEE1}"/>
              </a:ext>
            </a:extLst>
          </p:cNvPr>
          <p:cNvSpPr txBox="1"/>
          <p:nvPr userDrawn="1"/>
        </p:nvSpPr>
        <p:spPr>
          <a:xfrm>
            <a:off x="622301" y="2660621"/>
            <a:ext cx="6049764" cy="461665"/>
          </a:xfrm>
          <a:prstGeom prst="rect">
            <a:avLst/>
          </a:prstGeom>
          <a:noFill/>
        </p:spPr>
        <p:txBody>
          <a:bodyPr wrap="square" rtlCol="0">
            <a:spAutoFit/>
          </a:bodyPr>
          <a:lstStyle/>
          <a:p>
            <a:r>
              <a:rPr lang="en-GB" sz="2400">
                <a:solidFill>
                  <a:schemeClr val="bg1"/>
                </a:solidFill>
                <a:latin typeface="Century Gothic" panose="020B0502020202020204" pitchFamily="34" charset="0"/>
              </a:rPr>
              <a:t>Learning at home</a:t>
            </a:r>
          </a:p>
        </p:txBody>
      </p:sp>
      <p:sp>
        <p:nvSpPr>
          <p:cNvPr id="14" name="TextBox 13">
            <a:extLst>
              <a:ext uri="{FF2B5EF4-FFF2-40B4-BE49-F238E27FC236}">
                <a16:creationId xmlns:a16="http://schemas.microsoft.com/office/drawing/2014/main" id="{CAB57386-3436-490F-BC20-FF48C6A7A4DE}"/>
              </a:ext>
            </a:extLst>
          </p:cNvPr>
          <p:cNvSpPr txBox="1"/>
          <p:nvPr userDrawn="1"/>
        </p:nvSpPr>
        <p:spPr>
          <a:xfrm>
            <a:off x="609593" y="473825"/>
            <a:ext cx="5557355" cy="261610"/>
          </a:xfrm>
          <a:prstGeom prst="rect">
            <a:avLst/>
          </a:prstGeom>
          <a:noFill/>
        </p:spPr>
        <p:txBody>
          <a:bodyPr wrap="square" rtlCol="0">
            <a:spAutoFit/>
          </a:bodyPr>
          <a:lstStyle/>
          <a:p>
            <a:pPr>
              <a:buNone/>
            </a:pPr>
            <a:r>
              <a:rPr lang="en-GB" sz="1100" b="1">
                <a:solidFill>
                  <a:srgbClr val="FBF5D4"/>
                </a:solidFill>
                <a:latin typeface="+mj-lt"/>
                <a:cs typeface="Arial" panose="020B0604020202020204" pitchFamily="34" charset="0"/>
              </a:rPr>
              <a:t>Resources to support parents 2020/21</a:t>
            </a:r>
          </a:p>
        </p:txBody>
      </p:sp>
      <p:cxnSp>
        <p:nvCxnSpPr>
          <p:cNvPr id="15" name="Straight Connector 14">
            <a:extLst>
              <a:ext uri="{FF2B5EF4-FFF2-40B4-BE49-F238E27FC236}">
                <a16:creationId xmlns:a16="http://schemas.microsoft.com/office/drawing/2014/main" id="{5E24EAA1-2115-4066-A59F-8CEF414119CA}"/>
              </a:ext>
            </a:extLst>
          </p:cNvPr>
          <p:cNvCxnSpPr>
            <a:cxnSpLocks/>
          </p:cNvCxnSpPr>
          <p:nvPr userDrawn="1"/>
        </p:nvCxnSpPr>
        <p:spPr bwMode="auto">
          <a:xfrm rot="5400000">
            <a:off x="1285150" y="27902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21036414"/>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1035" y="430660"/>
            <a:ext cx="10972800" cy="982117"/>
          </a:xfrm>
        </p:spPr>
        <p:txBody>
          <a:bodyPr anchor="t"/>
          <a:lstStyle>
            <a:lvl1pPr>
              <a:defRPr>
                <a:solidFill>
                  <a:srgbClr val="585858"/>
                </a:solidFill>
                <a:latin typeface="Century Gothic" panose="020B0502020202020204" pitchFamily="34" charset="0"/>
                <a:cs typeface="Arial" panose="020B0604020202020204" pitchFamily="34" charset="0"/>
              </a:defRPr>
            </a:lvl1pPr>
          </a:lstStyle>
          <a:p>
            <a:r>
              <a:rPr lang="en-US"/>
              <a:t>[Subtitle]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mj-lt"/>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mj-lt"/>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mj-lt"/>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4DB3256F-83C8-4422-BB4B-79DB90083B87}" type="slidenum">
              <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a:t>
            </a:fld>
            <a:endPar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64555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6C3FA1F-A845-4472-9CCC-79C68B0772CE}"/>
              </a:ext>
            </a:extLst>
          </p:cNvPr>
          <p:cNvSpPr>
            <a:spLocks noGrp="1"/>
          </p:cNvSpPr>
          <p:nvPr>
            <p:ph type="dt" sz="half" idx="10"/>
          </p:nvPr>
        </p:nvSpPr>
        <p:spPr/>
        <p:txBody>
          <a:bodyPr/>
          <a:lstStyle/>
          <a:p>
            <a:pPr defTabSz="914377" fontAlgn="base">
              <a:spcBef>
                <a:spcPct val="0"/>
              </a:spcBef>
              <a:spcAft>
                <a:spcPct val="0"/>
              </a:spcAft>
              <a:defRPr/>
            </a:pPr>
            <a:endParaRPr lang="en-GB" sz="675">
              <a:solidFill>
                <a:srgbClr val="000000"/>
              </a:solidFill>
            </a:endParaRPr>
          </a:p>
        </p:txBody>
      </p:sp>
      <p:sp>
        <p:nvSpPr>
          <p:cNvPr id="5" name="Footer Placeholder 4">
            <a:extLst>
              <a:ext uri="{FF2B5EF4-FFF2-40B4-BE49-F238E27FC236}">
                <a16:creationId xmlns:a16="http://schemas.microsoft.com/office/drawing/2014/main" id="{2B4D1304-0285-4ECA-BFD4-4286C354030A}"/>
              </a:ext>
            </a:extLst>
          </p:cNvPr>
          <p:cNvSpPr>
            <a:spLocks noGrp="1"/>
          </p:cNvSpPr>
          <p:nvPr>
            <p:ph type="ftr" sz="quarter" idx="11"/>
          </p:nvPr>
        </p:nvSpPr>
        <p:spPr/>
        <p:txBody>
          <a:bodyPr/>
          <a:lstStyle/>
          <a:p>
            <a:pPr defTabSz="914377" fontAlgn="base">
              <a:spcBef>
                <a:spcPct val="0"/>
              </a:spcBef>
              <a:spcAft>
                <a:spcPct val="0"/>
              </a:spcAft>
              <a:defRPr/>
            </a:pPr>
            <a:endParaRPr lang="en-GB" sz="675">
              <a:solidFill>
                <a:srgbClr val="000000"/>
              </a:solidFill>
            </a:endParaRPr>
          </a:p>
        </p:txBody>
      </p:sp>
      <p:sp>
        <p:nvSpPr>
          <p:cNvPr id="6" name="Slide Number Placeholder 5">
            <a:extLst>
              <a:ext uri="{FF2B5EF4-FFF2-40B4-BE49-F238E27FC236}">
                <a16:creationId xmlns:a16="http://schemas.microsoft.com/office/drawing/2014/main" id="{C087EC8F-E4E5-4461-ABCB-AB926E451749}"/>
              </a:ext>
            </a:extLst>
          </p:cNvPr>
          <p:cNvSpPr>
            <a:spLocks noGrp="1"/>
          </p:cNvSpPr>
          <p:nvPr>
            <p:ph type="sldNum" sz="quarter" idx="12"/>
          </p:nvPr>
        </p:nvSpPr>
        <p:spPr/>
        <p:txBody>
          <a:bodyPr/>
          <a:lstStyle/>
          <a:p>
            <a:pPr defTabSz="914377" fontAlgn="base">
              <a:spcBef>
                <a:spcPct val="0"/>
              </a:spcBef>
              <a:spcAft>
                <a:spcPct val="0"/>
              </a:spcAft>
              <a:defRPr/>
            </a:pPr>
            <a:fld id="{4842CEEE-46D8-4902-AD29-CBFFF8B3C125}" type="slidenum">
              <a:rPr lang="en-GB" sz="675" smtClean="0">
                <a:solidFill>
                  <a:srgbClr val="000000"/>
                </a:solidFill>
              </a:rPr>
              <a:pPr defTabSz="914377" fontAlgn="base">
                <a:spcBef>
                  <a:spcPct val="0"/>
                </a:spcBef>
                <a:spcAft>
                  <a:spcPct val="0"/>
                </a:spcAft>
                <a:defRPr/>
              </a:pPr>
              <a:t>‹#›</a:t>
            </a:fld>
            <a:endParaRPr lang="en-GB" sz="675">
              <a:solidFill>
                <a:srgbClr val="000000"/>
              </a:solidFill>
            </a:endParaRPr>
          </a:p>
        </p:txBody>
      </p:sp>
      <p:sp>
        <p:nvSpPr>
          <p:cNvPr id="2" name="Rectangle 1">
            <a:extLst>
              <a:ext uri="{FF2B5EF4-FFF2-40B4-BE49-F238E27FC236}">
                <a16:creationId xmlns:a16="http://schemas.microsoft.com/office/drawing/2014/main" id="{8B1C19FB-182F-456C-9758-0F1332559460}"/>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7" name="Rectangle 6">
            <a:extLst>
              <a:ext uri="{FF2B5EF4-FFF2-40B4-BE49-F238E27FC236}">
                <a16:creationId xmlns:a16="http://schemas.microsoft.com/office/drawing/2014/main" id="{6731C5EB-094E-4C53-8DA7-71DBA860C3F4}"/>
              </a:ext>
            </a:extLst>
          </p:cNvPr>
          <p:cNvSpPr/>
          <p:nvPr userDrawn="1"/>
        </p:nvSpPr>
        <p:spPr>
          <a:xfrm>
            <a:off x="0" y="0"/>
            <a:ext cx="12192000" cy="6858000"/>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810410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dirty="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dirty="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dirty="0"/>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dirty="0"/>
          </a:p>
        </p:txBody>
      </p:sp>
    </p:spTree>
    <p:extLst>
      <p:ext uri="{BB962C8B-B14F-4D97-AF65-F5344CB8AC3E}">
        <p14:creationId xmlns:p14="http://schemas.microsoft.com/office/powerpoint/2010/main" val="340478507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13D6EE-F54A-45E3-8C0D-2B23D6927F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1C0551-B9E3-4E51-A465-69C8F55CDF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139232-8EFF-4064-AFDA-B562572AC1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4DDF9E-8CC8-4A20-97A9-29D75243723C}" type="datetimeFigureOut">
              <a:rPr lang="en-GB" smtClean="0"/>
              <a:t>04/01/2022</a:t>
            </a:fld>
            <a:endParaRPr lang="en-GB"/>
          </a:p>
        </p:txBody>
      </p:sp>
      <p:sp>
        <p:nvSpPr>
          <p:cNvPr id="5" name="Footer Placeholder 4">
            <a:extLst>
              <a:ext uri="{FF2B5EF4-FFF2-40B4-BE49-F238E27FC236}">
                <a16:creationId xmlns:a16="http://schemas.microsoft.com/office/drawing/2014/main" id="{49EBECBB-F393-437F-B5FB-92E74FF6F3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AB5639-C3D7-4EB0-8EF8-E2964DD7C4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573D32-CA2D-435C-AEFD-639405F9DA9F}" type="slidenum">
              <a:rPr lang="en-GB" smtClean="0"/>
              <a:t>‹#›</a:t>
            </a:fld>
            <a:endParaRPr lang="en-GB"/>
          </a:p>
        </p:txBody>
      </p:sp>
    </p:spTree>
    <p:extLst>
      <p:ext uri="{BB962C8B-B14F-4D97-AF65-F5344CB8AC3E}">
        <p14:creationId xmlns:p14="http://schemas.microsoft.com/office/powerpoint/2010/main" val="2847643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52CA6C61-5C46-4CCD-83FB-18DE309C7599}" type="datetimeFigureOut">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04/01/2022</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3A4A998D-6F83-4D71-AA77-13FC1A139956}" type="slidenum">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65486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mj-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mj-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9.gi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hyperlink" Target="https://www.bbc.co.uk/cbeebies/shows/numberblocks"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8.png"/><Relationship Id="rId5" Type="http://schemas.openxmlformats.org/officeDocument/2006/relationships/hyperlink" Target="https://play.numbots.com/#/intro" TargetMode="External"/><Relationship Id="rId4" Type="http://schemas.openxmlformats.org/officeDocument/2006/relationships/hyperlink" Target="https://www.bbc.co.uk/cbeebies/shows/numberblocks"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audio" Target="../media/media10.m4a"/><Relationship Id="rId7" Type="http://schemas.openxmlformats.org/officeDocument/2006/relationships/image" Target="../media/image22.png"/><Relationship Id="rId12" Type="http://schemas.openxmlformats.org/officeDocument/2006/relationships/image" Target="../media/image4.png"/><Relationship Id="rId2" Type="http://schemas.microsoft.com/office/2007/relationships/media" Target="../media/media10.m4a"/><Relationship Id="rId1" Type="http://schemas.openxmlformats.org/officeDocument/2006/relationships/tags" Target="../tags/tag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slideLayout" Target="../slideLayouts/slideLayout5.xml"/><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2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7.png"/><Relationship Id="rId5" Type="http://schemas.openxmlformats.org/officeDocument/2006/relationships/hyperlink" Target="https://play.numbots.com/#/intro" TargetMode="External"/><Relationship Id="rId4" Type="http://schemas.openxmlformats.org/officeDocument/2006/relationships/hyperlink" Target="https://www.bbc.co.uk/cbeebies/shows/numberblock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68ACD-820E-4B93-A852-3EFC96FB79FA}"/>
              </a:ext>
            </a:extLst>
          </p:cNvPr>
          <p:cNvSpPr>
            <a:spLocks noGrp="1"/>
          </p:cNvSpPr>
          <p:nvPr>
            <p:ph type="ctrTitle"/>
          </p:nvPr>
        </p:nvSpPr>
        <p:spPr>
          <a:xfrm>
            <a:off x="907774" y="201920"/>
            <a:ext cx="10376452" cy="2387600"/>
          </a:xfrm>
        </p:spPr>
        <p:txBody>
          <a:bodyPr>
            <a:normAutofit fontScale="90000"/>
          </a:bodyPr>
          <a:lstStyle/>
          <a:p>
            <a:r>
              <a:rPr lang="en-GB" b="1" dirty="0"/>
              <a:t>Mastering Number: A New Programme for Early Primary Pupils</a:t>
            </a:r>
            <a:endParaRPr lang="en-GB" dirty="0"/>
          </a:p>
        </p:txBody>
      </p:sp>
      <p:pic>
        <p:nvPicPr>
          <p:cNvPr id="4" name="Picture 3" descr="Logo, company name&#10;&#10;Description automatically generated">
            <a:extLst>
              <a:ext uri="{FF2B5EF4-FFF2-40B4-BE49-F238E27FC236}">
                <a16:creationId xmlns:a16="http://schemas.microsoft.com/office/drawing/2014/main" id="{43500A64-85FC-4AEE-8384-C5785D69FA8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064487" y="5735637"/>
            <a:ext cx="2547758" cy="715079"/>
          </a:xfrm>
          <a:prstGeom prst="rect">
            <a:avLst/>
          </a:prstGeom>
          <a:noFill/>
          <a:ln>
            <a:noFill/>
          </a:ln>
        </p:spPr>
      </p:pic>
      <p:pic>
        <p:nvPicPr>
          <p:cNvPr id="5" name="Picture 4">
            <a:extLst>
              <a:ext uri="{FF2B5EF4-FFF2-40B4-BE49-F238E27FC236}">
                <a16:creationId xmlns:a16="http://schemas.microsoft.com/office/drawing/2014/main" id="{F42D00C7-C28E-4F34-A2E6-8FE613CF4765}"/>
              </a:ext>
            </a:extLst>
          </p:cNvPr>
          <p:cNvPicPr>
            <a:picLocks noChangeAspect="1"/>
          </p:cNvPicPr>
          <p:nvPr/>
        </p:nvPicPr>
        <p:blipFill>
          <a:blip r:embed="rId5"/>
          <a:stretch>
            <a:fillRect/>
          </a:stretch>
        </p:blipFill>
        <p:spPr>
          <a:xfrm>
            <a:off x="579755" y="4268480"/>
            <a:ext cx="2256210" cy="2182236"/>
          </a:xfrm>
          <a:prstGeom prst="rect">
            <a:avLst/>
          </a:prstGeom>
        </p:spPr>
      </p:pic>
      <p:sp>
        <p:nvSpPr>
          <p:cNvPr id="6" name="TextBox 5">
            <a:extLst>
              <a:ext uri="{FF2B5EF4-FFF2-40B4-BE49-F238E27FC236}">
                <a16:creationId xmlns:a16="http://schemas.microsoft.com/office/drawing/2014/main" id="{79B0F3FE-48D1-4E22-94AC-213FCE8FF03D}"/>
              </a:ext>
            </a:extLst>
          </p:cNvPr>
          <p:cNvSpPr txBox="1"/>
          <p:nvPr/>
        </p:nvSpPr>
        <p:spPr>
          <a:xfrm>
            <a:off x="3412434" y="3115541"/>
            <a:ext cx="7626627" cy="923330"/>
          </a:xfrm>
          <a:prstGeom prst="rect">
            <a:avLst/>
          </a:prstGeom>
          <a:noFill/>
        </p:spPr>
        <p:txBody>
          <a:bodyPr wrap="square" rtlCol="0">
            <a:spAutoFit/>
          </a:bodyPr>
          <a:lstStyle/>
          <a:p>
            <a:r>
              <a:rPr lang="en-GB" sz="5400" dirty="0"/>
              <a:t>How can you help?</a:t>
            </a:r>
          </a:p>
        </p:txBody>
      </p:sp>
      <p:pic>
        <p:nvPicPr>
          <p:cNvPr id="11" name="Audio 10">
            <a:hlinkClick r:id="" action="ppaction://media"/>
            <a:extLst>
              <a:ext uri="{FF2B5EF4-FFF2-40B4-BE49-F238E27FC236}">
                <a16:creationId xmlns:a16="http://schemas.microsoft.com/office/drawing/2014/main" id="{C083838A-B243-4A29-AAB7-1B70E096145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3120775"/>
      </p:ext>
    </p:extLst>
  </p:cSld>
  <p:clrMapOvr>
    <a:masterClrMapping/>
  </p:clrMapOvr>
  <mc:AlternateContent xmlns:mc="http://schemas.openxmlformats.org/markup-compatibility/2006">
    <mc:Choice xmlns:p14="http://schemas.microsoft.com/office/powerpoint/2010/main" Requires="p14">
      <p:transition spd="slow" p14:dur="2000" advTm="24176"/>
    </mc:Choice>
    <mc:Fallback>
      <p:transition spd="slow" advTm="24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39676-688D-44B2-8E67-7964998BF724}"/>
              </a:ext>
            </a:extLst>
          </p:cNvPr>
          <p:cNvSpPr>
            <a:spLocks noGrp="1"/>
          </p:cNvSpPr>
          <p:nvPr>
            <p:ph type="title"/>
          </p:nvPr>
        </p:nvSpPr>
        <p:spPr/>
        <p:txBody>
          <a:bodyPr/>
          <a:lstStyle/>
          <a:p>
            <a:r>
              <a:rPr lang="en-GB" dirty="0"/>
              <a:t>What is the Mastering Number Project?</a:t>
            </a:r>
          </a:p>
        </p:txBody>
      </p:sp>
      <p:sp>
        <p:nvSpPr>
          <p:cNvPr id="3" name="Content Placeholder 2">
            <a:extLst>
              <a:ext uri="{FF2B5EF4-FFF2-40B4-BE49-F238E27FC236}">
                <a16:creationId xmlns:a16="http://schemas.microsoft.com/office/drawing/2014/main" id="{D81E00C4-0AF9-4FCF-821A-654065693FA6}"/>
              </a:ext>
            </a:extLst>
          </p:cNvPr>
          <p:cNvSpPr>
            <a:spLocks noGrp="1"/>
          </p:cNvSpPr>
          <p:nvPr>
            <p:ph idx="1"/>
          </p:nvPr>
        </p:nvSpPr>
        <p:spPr/>
        <p:txBody>
          <a:bodyPr/>
          <a:lstStyle/>
          <a:p>
            <a:pPr marL="0" indent="0">
              <a:buNone/>
            </a:pPr>
            <a:r>
              <a:rPr lang="en-GB" dirty="0"/>
              <a:t>This project aims to secure firm foundations in the development of good number sense for all children from Reception through to Year 1 and Year 2.</a:t>
            </a:r>
          </a:p>
          <a:p>
            <a:pPr marL="0" indent="0">
              <a:buNone/>
            </a:pPr>
            <a:r>
              <a:rPr lang="en-GB" dirty="0"/>
              <a:t>The aim over time is that children will leave Key Stage 1 with fluency in calculation and a confidence and flexibility with number.</a:t>
            </a:r>
          </a:p>
          <a:p>
            <a:pPr marL="0" indent="0">
              <a:buNone/>
            </a:pPr>
            <a:r>
              <a:rPr lang="en-GB" dirty="0"/>
              <a:t>Attention will be given to key knowledge and understanding needed in Reception classes, and progression through Key Stage 1 to support success in the future.</a:t>
            </a:r>
          </a:p>
          <a:p>
            <a:pPr marL="0" indent="0">
              <a:buNone/>
            </a:pPr>
            <a:endParaRPr lang="en-GB" dirty="0"/>
          </a:p>
        </p:txBody>
      </p:sp>
      <p:pic>
        <p:nvPicPr>
          <p:cNvPr id="12" name="Picture 11">
            <a:extLst>
              <a:ext uri="{FF2B5EF4-FFF2-40B4-BE49-F238E27FC236}">
                <a16:creationId xmlns:a16="http://schemas.microsoft.com/office/drawing/2014/main" id="{BADE77F2-4D97-49A3-B81A-98980CCC39C7}"/>
              </a:ext>
            </a:extLst>
          </p:cNvPr>
          <p:cNvPicPr>
            <a:picLocks noChangeAspect="1"/>
          </p:cNvPicPr>
          <p:nvPr/>
        </p:nvPicPr>
        <p:blipFill>
          <a:blip r:embed="rId4"/>
          <a:stretch>
            <a:fillRect/>
          </a:stretch>
        </p:blipFill>
        <p:spPr>
          <a:xfrm>
            <a:off x="484601" y="1905137"/>
            <a:ext cx="353599" cy="286537"/>
          </a:xfrm>
          <a:prstGeom prst="rect">
            <a:avLst/>
          </a:prstGeom>
        </p:spPr>
      </p:pic>
      <p:pic>
        <p:nvPicPr>
          <p:cNvPr id="13" name="Picture 12">
            <a:extLst>
              <a:ext uri="{FF2B5EF4-FFF2-40B4-BE49-F238E27FC236}">
                <a16:creationId xmlns:a16="http://schemas.microsoft.com/office/drawing/2014/main" id="{2778F0A1-1021-4C58-BA11-E7BB0F1884B9}"/>
              </a:ext>
            </a:extLst>
          </p:cNvPr>
          <p:cNvPicPr>
            <a:picLocks noChangeAspect="1"/>
          </p:cNvPicPr>
          <p:nvPr/>
        </p:nvPicPr>
        <p:blipFill>
          <a:blip r:embed="rId4"/>
          <a:stretch>
            <a:fillRect/>
          </a:stretch>
        </p:blipFill>
        <p:spPr>
          <a:xfrm>
            <a:off x="484601" y="3208723"/>
            <a:ext cx="353599" cy="286537"/>
          </a:xfrm>
          <a:prstGeom prst="rect">
            <a:avLst/>
          </a:prstGeom>
        </p:spPr>
      </p:pic>
      <p:pic>
        <p:nvPicPr>
          <p:cNvPr id="14" name="Picture 13">
            <a:extLst>
              <a:ext uri="{FF2B5EF4-FFF2-40B4-BE49-F238E27FC236}">
                <a16:creationId xmlns:a16="http://schemas.microsoft.com/office/drawing/2014/main" id="{F9A8CDAE-8668-47CD-A8C8-C8FFD6415576}"/>
              </a:ext>
            </a:extLst>
          </p:cNvPr>
          <p:cNvPicPr>
            <a:picLocks noChangeAspect="1"/>
          </p:cNvPicPr>
          <p:nvPr/>
        </p:nvPicPr>
        <p:blipFill>
          <a:blip r:embed="rId4"/>
          <a:stretch>
            <a:fillRect/>
          </a:stretch>
        </p:blipFill>
        <p:spPr>
          <a:xfrm>
            <a:off x="484601" y="4107310"/>
            <a:ext cx="353599" cy="286537"/>
          </a:xfrm>
          <a:prstGeom prst="rect">
            <a:avLst/>
          </a:prstGeom>
        </p:spPr>
      </p:pic>
      <p:pic>
        <p:nvPicPr>
          <p:cNvPr id="7" name="Audio 6">
            <a:hlinkClick r:id="" action="ppaction://media"/>
            <a:extLst>
              <a:ext uri="{FF2B5EF4-FFF2-40B4-BE49-F238E27FC236}">
                <a16:creationId xmlns:a16="http://schemas.microsoft.com/office/drawing/2014/main" id="{0040DCC9-E248-4B09-91F1-98E5FD743E1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62361398"/>
      </p:ext>
    </p:extLst>
  </p:cSld>
  <p:clrMapOvr>
    <a:masterClrMapping/>
  </p:clrMapOvr>
  <mc:AlternateContent xmlns:mc="http://schemas.openxmlformats.org/markup-compatibility/2006">
    <mc:Choice xmlns:p14="http://schemas.microsoft.com/office/powerpoint/2010/main" Requires="p14">
      <p:transition spd="slow" p14:dur="2000" advTm="71553"/>
    </mc:Choice>
    <mc:Fallback>
      <p:transition spd="slow" advTm="715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Supporting Early Numeracy with the Rekenrek">
            <a:extLst>
              <a:ext uri="{FF2B5EF4-FFF2-40B4-BE49-F238E27FC236}">
                <a16:creationId xmlns:a16="http://schemas.microsoft.com/office/drawing/2014/main" id="{8D839C38-55B6-4006-92F8-2466DB5011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055" y="0"/>
            <a:ext cx="5084492" cy="26566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A51F22E-9197-437D-8D31-73BB925B113E}"/>
              </a:ext>
            </a:extLst>
          </p:cNvPr>
          <p:cNvSpPr txBox="1"/>
          <p:nvPr/>
        </p:nvSpPr>
        <p:spPr>
          <a:xfrm>
            <a:off x="2088149" y="2264442"/>
            <a:ext cx="2120348" cy="584775"/>
          </a:xfrm>
          <a:prstGeom prst="rect">
            <a:avLst/>
          </a:prstGeom>
          <a:noFill/>
        </p:spPr>
        <p:txBody>
          <a:bodyPr wrap="square" rtlCol="0">
            <a:spAutoFit/>
          </a:bodyPr>
          <a:lstStyle/>
          <a:p>
            <a:pPr algn="ctr"/>
            <a:r>
              <a:rPr lang="en-GB" sz="3200" dirty="0" err="1"/>
              <a:t>Rekenrek</a:t>
            </a:r>
            <a:endParaRPr lang="en-GB" sz="3200" dirty="0"/>
          </a:p>
        </p:txBody>
      </p:sp>
      <p:pic>
        <p:nvPicPr>
          <p:cNvPr id="6" name="Picture 5">
            <a:extLst>
              <a:ext uri="{FF2B5EF4-FFF2-40B4-BE49-F238E27FC236}">
                <a16:creationId xmlns:a16="http://schemas.microsoft.com/office/drawing/2014/main" id="{8EE5F8B7-1C96-4AD4-8797-0E11D8DD258B}"/>
              </a:ext>
            </a:extLst>
          </p:cNvPr>
          <p:cNvPicPr>
            <a:picLocks noChangeAspect="1"/>
          </p:cNvPicPr>
          <p:nvPr/>
        </p:nvPicPr>
        <p:blipFill>
          <a:blip r:embed="rId5"/>
          <a:stretch>
            <a:fillRect/>
          </a:stretch>
        </p:blipFill>
        <p:spPr>
          <a:xfrm>
            <a:off x="8269358" y="413704"/>
            <a:ext cx="2661822" cy="2661822"/>
          </a:xfrm>
          <a:prstGeom prst="rect">
            <a:avLst/>
          </a:prstGeom>
        </p:spPr>
      </p:pic>
      <p:sp>
        <p:nvSpPr>
          <p:cNvPr id="9" name="TextBox 8">
            <a:extLst>
              <a:ext uri="{FF2B5EF4-FFF2-40B4-BE49-F238E27FC236}">
                <a16:creationId xmlns:a16="http://schemas.microsoft.com/office/drawing/2014/main" id="{4FA50E21-73E9-411C-BEB4-D86E21B825E1}"/>
              </a:ext>
            </a:extLst>
          </p:cNvPr>
          <p:cNvSpPr txBox="1"/>
          <p:nvPr/>
        </p:nvSpPr>
        <p:spPr>
          <a:xfrm>
            <a:off x="8540095" y="3136612"/>
            <a:ext cx="2120348" cy="584775"/>
          </a:xfrm>
          <a:prstGeom prst="rect">
            <a:avLst/>
          </a:prstGeom>
          <a:noFill/>
        </p:spPr>
        <p:txBody>
          <a:bodyPr wrap="square" rtlCol="0">
            <a:spAutoFit/>
          </a:bodyPr>
          <a:lstStyle/>
          <a:p>
            <a:pPr algn="ctr"/>
            <a:r>
              <a:rPr lang="en-GB" sz="3200" dirty="0"/>
              <a:t>Numicon</a:t>
            </a:r>
          </a:p>
        </p:txBody>
      </p:sp>
      <p:pic>
        <p:nvPicPr>
          <p:cNvPr id="7" name="Picture 6">
            <a:extLst>
              <a:ext uri="{FF2B5EF4-FFF2-40B4-BE49-F238E27FC236}">
                <a16:creationId xmlns:a16="http://schemas.microsoft.com/office/drawing/2014/main" id="{1C6DC883-DC52-45D5-981D-3926AECBC9ED}"/>
              </a:ext>
            </a:extLst>
          </p:cNvPr>
          <p:cNvPicPr>
            <a:picLocks noChangeAspect="1"/>
          </p:cNvPicPr>
          <p:nvPr/>
        </p:nvPicPr>
        <p:blipFill>
          <a:blip r:embed="rId6"/>
          <a:stretch>
            <a:fillRect/>
          </a:stretch>
        </p:blipFill>
        <p:spPr>
          <a:xfrm>
            <a:off x="7209184" y="3922643"/>
            <a:ext cx="2661822" cy="2661822"/>
          </a:xfrm>
          <a:prstGeom prst="rect">
            <a:avLst/>
          </a:prstGeom>
        </p:spPr>
      </p:pic>
      <p:sp>
        <p:nvSpPr>
          <p:cNvPr id="11" name="TextBox 10">
            <a:extLst>
              <a:ext uri="{FF2B5EF4-FFF2-40B4-BE49-F238E27FC236}">
                <a16:creationId xmlns:a16="http://schemas.microsoft.com/office/drawing/2014/main" id="{6C809A2F-C951-4F32-8269-AA59B570508E}"/>
              </a:ext>
            </a:extLst>
          </p:cNvPr>
          <p:cNvSpPr txBox="1"/>
          <p:nvPr/>
        </p:nvSpPr>
        <p:spPr>
          <a:xfrm>
            <a:off x="9871006" y="5253554"/>
            <a:ext cx="2120348" cy="584775"/>
          </a:xfrm>
          <a:prstGeom prst="rect">
            <a:avLst/>
          </a:prstGeom>
          <a:noFill/>
        </p:spPr>
        <p:txBody>
          <a:bodyPr wrap="square" rtlCol="0">
            <a:spAutoFit/>
          </a:bodyPr>
          <a:lstStyle/>
          <a:p>
            <a:pPr algn="ctr"/>
            <a:r>
              <a:rPr lang="en-GB" sz="3200" dirty="0"/>
              <a:t>Base 10</a:t>
            </a:r>
          </a:p>
        </p:txBody>
      </p:sp>
      <p:pic>
        <p:nvPicPr>
          <p:cNvPr id="2054" name="Picture 6" descr="Two Color Counter Ten Frame | Teaching Tools | Toy Theater">
            <a:extLst>
              <a:ext uri="{FF2B5EF4-FFF2-40B4-BE49-F238E27FC236}">
                <a16:creationId xmlns:a16="http://schemas.microsoft.com/office/drawing/2014/main" id="{41BBCD71-EA02-4439-8A5A-8E0EEA18E24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4153" b="23813"/>
          <a:stretch/>
        </p:blipFill>
        <p:spPr bwMode="auto">
          <a:xfrm>
            <a:off x="1397017" y="3721387"/>
            <a:ext cx="3502612" cy="182258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06896E14-1BEC-4B4F-8010-F05AC3CBDE17}"/>
              </a:ext>
            </a:extLst>
          </p:cNvPr>
          <p:cNvSpPr txBox="1"/>
          <p:nvPr/>
        </p:nvSpPr>
        <p:spPr>
          <a:xfrm>
            <a:off x="2088149" y="5543969"/>
            <a:ext cx="2120348" cy="584775"/>
          </a:xfrm>
          <a:prstGeom prst="rect">
            <a:avLst/>
          </a:prstGeom>
          <a:noFill/>
        </p:spPr>
        <p:txBody>
          <a:bodyPr wrap="square" rtlCol="0">
            <a:spAutoFit/>
          </a:bodyPr>
          <a:lstStyle/>
          <a:p>
            <a:pPr algn="ctr"/>
            <a:r>
              <a:rPr lang="en-GB" sz="3200" dirty="0"/>
              <a:t>Tens frame</a:t>
            </a:r>
          </a:p>
        </p:txBody>
      </p:sp>
      <p:pic>
        <p:nvPicPr>
          <p:cNvPr id="3" name="Audio 2">
            <a:hlinkClick r:id="" action="ppaction://media"/>
            <a:extLst>
              <a:ext uri="{FF2B5EF4-FFF2-40B4-BE49-F238E27FC236}">
                <a16:creationId xmlns:a16="http://schemas.microsoft.com/office/drawing/2014/main" id="{9018614C-CE07-4F35-B281-9BB10B186C0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77636940"/>
      </p:ext>
    </p:extLst>
  </p:cSld>
  <p:clrMapOvr>
    <a:masterClrMapping/>
  </p:clrMapOvr>
  <mc:AlternateContent xmlns:mc="http://schemas.openxmlformats.org/markup-compatibility/2006">
    <mc:Choice xmlns:p14="http://schemas.microsoft.com/office/powerpoint/2010/main" Requires="p14">
      <p:transition spd="slow" p14:dur="2000" advTm="43353"/>
    </mc:Choice>
    <mc:Fallback>
      <p:transition spd="slow" advTm="43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70563-91E1-48A5-9805-AA423B3555E7}"/>
              </a:ext>
            </a:extLst>
          </p:cNvPr>
          <p:cNvSpPr>
            <a:spLocks noGrp="1"/>
          </p:cNvSpPr>
          <p:nvPr>
            <p:ph type="title"/>
          </p:nvPr>
        </p:nvSpPr>
        <p:spPr/>
        <p:txBody>
          <a:bodyPr/>
          <a:lstStyle/>
          <a:p>
            <a:pPr algn="ctr"/>
            <a:r>
              <a:rPr lang="en-GB" b="1" dirty="0"/>
              <a:t>Learning to think mathematically:</a:t>
            </a:r>
            <a:br>
              <a:rPr lang="en-GB" b="1" dirty="0"/>
            </a:br>
            <a:endParaRPr lang="en-GB" dirty="0"/>
          </a:p>
        </p:txBody>
      </p:sp>
      <p:sp>
        <p:nvSpPr>
          <p:cNvPr id="3" name="Content Placeholder 2">
            <a:extLst>
              <a:ext uri="{FF2B5EF4-FFF2-40B4-BE49-F238E27FC236}">
                <a16:creationId xmlns:a16="http://schemas.microsoft.com/office/drawing/2014/main" id="{8981F8E8-3FF3-4AB0-BCDC-708CF67E231E}"/>
              </a:ext>
            </a:extLst>
          </p:cNvPr>
          <p:cNvSpPr>
            <a:spLocks noGrp="1"/>
          </p:cNvSpPr>
          <p:nvPr>
            <p:ph idx="1"/>
          </p:nvPr>
        </p:nvSpPr>
        <p:spPr>
          <a:xfrm>
            <a:off x="838200" y="1336976"/>
            <a:ext cx="11022496" cy="3345311"/>
          </a:xfrm>
        </p:spPr>
        <p:txBody>
          <a:bodyPr>
            <a:normAutofit/>
          </a:bodyPr>
          <a:lstStyle/>
          <a:p>
            <a:pPr marL="0" indent="0" algn="ctr" fontAlgn="base">
              <a:buNone/>
            </a:pPr>
            <a:r>
              <a:rPr lang="en-GB" sz="2600" b="1" dirty="0"/>
              <a:t>Using the </a:t>
            </a:r>
            <a:r>
              <a:rPr lang="en-GB" sz="2600" b="1" dirty="0" err="1"/>
              <a:t>Rekenrek</a:t>
            </a:r>
            <a:r>
              <a:rPr lang="en-GB" sz="2600" b="1" dirty="0"/>
              <a:t> to support our number sense development  in our school</a:t>
            </a:r>
          </a:p>
          <a:p>
            <a:pPr marL="0" indent="0" fontAlgn="base">
              <a:buNone/>
            </a:pPr>
            <a:r>
              <a:rPr lang="en-GB" sz="2600" dirty="0"/>
              <a:t>The </a:t>
            </a:r>
            <a:r>
              <a:rPr lang="en-GB" sz="2600" dirty="0" err="1"/>
              <a:t>Rekenrek</a:t>
            </a:r>
            <a:r>
              <a:rPr lang="en-GB" sz="2600" dirty="0"/>
              <a:t> is a tool that was created in the Netherlands and has been translated to be called an ‘arithmetic rack’ or ‘calculating frame’. It is a unique tool that allows children to develop number sense and we are very excited about its potential, particularly at the current time. There are free virtual versions of this tool that schools can use for interactive whole class or group teaching and it complements our schools’ current use of representations and structures such as tens frames, Numicon and Base 10.</a:t>
            </a:r>
          </a:p>
        </p:txBody>
      </p:sp>
      <p:pic>
        <p:nvPicPr>
          <p:cNvPr id="4" name="Picture 4" descr="Supporting Early Numeracy with the Rekenrek">
            <a:extLst>
              <a:ext uri="{FF2B5EF4-FFF2-40B4-BE49-F238E27FC236}">
                <a16:creationId xmlns:a16="http://schemas.microsoft.com/office/drawing/2014/main" id="{5DD104A5-35ED-4281-93B3-F927146ADB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9487" y="4682287"/>
            <a:ext cx="3733025" cy="195050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447AE559-AEE4-402E-BD12-3911F1CFBA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28497406"/>
      </p:ext>
    </p:extLst>
  </p:cSld>
  <p:clrMapOvr>
    <a:masterClrMapping/>
  </p:clrMapOvr>
  <mc:AlternateContent xmlns:mc="http://schemas.openxmlformats.org/markup-compatibility/2006">
    <mc:Choice xmlns:p14="http://schemas.microsoft.com/office/powerpoint/2010/main" Requires="p14">
      <p:transition spd="slow" p14:dur="2000" advTm="71465"/>
    </mc:Choice>
    <mc:Fallback>
      <p:transition spd="slow" advTm="71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52408-1365-4038-8E83-A0D764BFFC1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16E5C2-45F2-4E91-AD68-0B161973752A}"/>
              </a:ext>
            </a:extLst>
          </p:cNvPr>
          <p:cNvSpPr>
            <a:spLocks noGrp="1"/>
          </p:cNvSpPr>
          <p:nvPr>
            <p:ph idx="1"/>
          </p:nvPr>
        </p:nvSpPr>
        <p:spPr/>
        <p:txBody>
          <a:bodyPr/>
          <a:lstStyle/>
          <a:p>
            <a:pPr fontAlgn="base"/>
            <a:r>
              <a:rPr lang="en-GB" dirty="0"/>
              <a:t>Our team are experiencing the launch of the use the </a:t>
            </a:r>
            <a:r>
              <a:rPr lang="en-GB" dirty="0" err="1"/>
              <a:t>Rekenrek</a:t>
            </a:r>
            <a:r>
              <a:rPr lang="en-GB" dirty="0"/>
              <a:t> in our school and we have seen the positive impact it is already having on our own pupils’ confidence with fluency, reasoning and problem solving. </a:t>
            </a:r>
          </a:p>
          <a:p>
            <a:pPr fontAlgn="base"/>
            <a:r>
              <a:rPr lang="en-GB" dirty="0"/>
              <a:t>Over the next academic year, we will share with you the children’s experiences and learning during the short daily </a:t>
            </a:r>
            <a:r>
              <a:rPr lang="en-GB" dirty="0" err="1"/>
              <a:t>Rekenrek</a:t>
            </a:r>
            <a:r>
              <a:rPr lang="en-GB" dirty="0"/>
              <a:t> session.</a:t>
            </a:r>
          </a:p>
          <a:p>
            <a:pPr marL="0" indent="0">
              <a:buNone/>
            </a:pPr>
            <a:endParaRPr lang="en-GB" dirty="0"/>
          </a:p>
        </p:txBody>
      </p:sp>
      <p:pic>
        <p:nvPicPr>
          <p:cNvPr id="4" name="Picture 4" descr="Supporting Early Numeracy with the Rekenrek">
            <a:extLst>
              <a:ext uri="{FF2B5EF4-FFF2-40B4-BE49-F238E27FC236}">
                <a16:creationId xmlns:a16="http://schemas.microsoft.com/office/drawing/2014/main" id="{BB184CD8-8672-483F-B744-57641044B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4200" y="4655782"/>
            <a:ext cx="3733025" cy="195050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525C518D-D07E-4A61-80FB-E3225CC30D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37968487"/>
      </p:ext>
    </p:extLst>
  </p:cSld>
  <p:clrMapOvr>
    <a:masterClrMapping/>
  </p:clrMapOvr>
  <mc:AlternateContent xmlns:mc="http://schemas.openxmlformats.org/markup-compatibility/2006">
    <mc:Choice xmlns:p14="http://schemas.microsoft.com/office/powerpoint/2010/main" Requires="p14">
      <p:transition spd="slow" p14:dur="2000" advTm="59924"/>
    </mc:Choice>
    <mc:Fallback>
      <p:transition spd="slow" advTm="599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dirty="0"/>
              <a:t>Examples of activities and how you can help</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idx="1"/>
          </p:nvPr>
        </p:nvSpPr>
        <p:spPr/>
        <p:txBody>
          <a:bodyPr>
            <a:normAutofit/>
          </a:bodyPr>
          <a:lstStyle/>
          <a:p>
            <a:pPr marL="0" indent="0" algn="ctr">
              <a:buNone/>
            </a:pPr>
            <a:r>
              <a:rPr lang="en-GB" sz="3600" b="1" dirty="0"/>
              <a:t>Year R</a:t>
            </a:r>
          </a:p>
        </p:txBody>
      </p:sp>
      <p:pic>
        <p:nvPicPr>
          <p:cNvPr id="6" name="Picture 5">
            <a:extLst>
              <a:ext uri="{FF2B5EF4-FFF2-40B4-BE49-F238E27FC236}">
                <a16:creationId xmlns:a16="http://schemas.microsoft.com/office/drawing/2014/main" id="{FD456106-10CB-485E-B6E5-AB245D489B8B}"/>
              </a:ext>
            </a:extLst>
          </p:cNvPr>
          <p:cNvPicPr>
            <a:picLocks noChangeAspect="1"/>
          </p:cNvPicPr>
          <p:nvPr/>
        </p:nvPicPr>
        <p:blipFill rotWithShape="1">
          <a:blip r:embed="rId4"/>
          <a:srcRect l="23006" t="19379" r="14204" b="17141"/>
          <a:stretch/>
        </p:blipFill>
        <p:spPr>
          <a:xfrm>
            <a:off x="5150763" y="2496766"/>
            <a:ext cx="3822722" cy="2172879"/>
          </a:xfrm>
          <a:prstGeom prst="rect">
            <a:avLst/>
          </a:prstGeom>
        </p:spPr>
      </p:pic>
      <p:pic>
        <p:nvPicPr>
          <p:cNvPr id="7" name="Picture 6">
            <a:extLst>
              <a:ext uri="{FF2B5EF4-FFF2-40B4-BE49-F238E27FC236}">
                <a16:creationId xmlns:a16="http://schemas.microsoft.com/office/drawing/2014/main" id="{C0D2C702-8763-45B3-BFDF-6EE61D61A3D3}"/>
              </a:ext>
            </a:extLst>
          </p:cNvPr>
          <p:cNvPicPr>
            <a:picLocks noChangeAspect="1"/>
          </p:cNvPicPr>
          <p:nvPr/>
        </p:nvPicPr>
        <p:blipFill rotWithShape="1">
          <a:blip r:embed="rId5"/>
          <a:srcRect l="23068" t="18773" r="8523" b="14326"/>
          <a:stretch/>
        </p:blipFill>
        <p:spPr>
          <a:xfrm>
            <a:off x="931845" y="2193845"/>
            <a:ext cx="3951886" cy="2172880"/>
          </a:xfrm>
          <a:prstGeom prst="rect">
            <a:avLst/>
          </a:prstGeom>
        </p:spPr>
      </p:pic>
      <p:pic>
        <p:nvPicPr>
          <p:cNvPr id="8" name="Picture 7">
            <a:extLst>
              <a:ext uri="{FF2B5EF4-FFF2-40B4-BE49-F238E27FC236}">
                <a16:creationId xmlns:a16="http://schemas.microsoft.com/office/drawing/2014/main" id="{D6857801-8B77-4BD6-91DD-86FEBE3663B5}"/>
              </a:ext>
            </a:extLst>
          </p:cNvPr>
          <p:cNvPicPr>
            <a:picLocks noChangeAspect="1"/>
          </p:cNvPicPr>
          <p:nvPr/>
        </p:nvPicPr>
        <p:blipFill rotWithShape="1">
          <a:blip r:embed="rId6"/>
          <a:srcRect l="22449" t="19159" r="7936" b="13689"/>
          <a:stretch/>
        </p:blipFill>
        <p:spPr>
          <a:xfrm>
            <a:off x="1110942" y="4742160"/>
            <a:ext cx="3419495" cy="1854547"/>
          </a:xfrm>
          <a:prstGeom prst="rect">
            <a:avLst/>
          </a:prstGeom>
        </p:spPr>
      </p:pic>
      <p:sp>
        <p:nvSpPr>
          <p:cNvPr id="10" name="Speech Bubble: Rectangle with Corners Rounded 9">
            <a:extLst>
              <a:ext uri="{FF2B5EF4-FFF2-40B4-BE49-F238E27FC236}">
                <a16:creationId xmlns:a16="http://schemas.microsoft.com/office/drawing/2014/main" id="{4AA67F74-B2C4-46B5-BE83-016315893B25}"/>
              </a:ext>
            </a:extLst>
          </p:cNvPr>
          <p:cNvSpPr/>
          <p:nvPr/>
        </p:nvSpPr>
        <p:spPr>
          <a:xfrm>
            <a:off x="5402811" y="4970434"/>
            <a:ext cx="2965333" cy="1626273"/>
          </a:xfrm>
          <a:prstGeom prst="wedgeRoundRectCallout">
            <a:avLst>
              <a:gd name="adj1" fmla="val -77771"/>
              <a:gd name="adj2" fmla="val -17709"/>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atin typeface="Comic Sans MS" panose="030F0702030302020204" pitchFamily="66" charset="0"/>
              </a:rPr>
              <a:t>How many different ways can we make the number 4 using </a:t>
            </a:r>
            <a:r>
              <a:rPr lang="en-GB" sz="1600" dirty="0" err="1">
                <a:latin typeface="Comic Sans MS" panose="030F0702030302020204" pitchFamily="66" charset="0"/>
              </a:rPr>
              <a:t>numberblocks</a:t>
            </a:r>
            <a:r>
              <a:rPr lang="en-GB" sz="1600" dirty="0">
                <a:latin typeface="Comic Sans MS" panose="030F0702030302020204" pitchFamily="66" charset="0"/>
              </a:rPr>
              <a:t>?</a:t>
            </a:r>
          </a:p>
          <a:p>
            <a:pPr algn="ctr"/>
            <a:r>
              <a:rPr lang="en-GB" sz="1600" dirty="0">
                <a:latin typeface="Comic Sans MS" panose="030F0702030302020204" pitchFamily="66" charset="0"/>
              </a:rPr>
              <a:t>What shapes does this make?</a:t>
            </a:r>
          </a:p>
        </p:txBody>
      </p:sp>
      <p:sp>
        <p:nvSpPr>
          <p:cNvPr id="12" name="Speech Bubble: Rectangle with Corners Rounded 11">
            <a:extLst>
              <a:ext uri="{FF2B5EF4-FFF2-40B4-BE49-F238E27FC236}">
                <a16:creationId xmlns:a16="http://schemas.microsoft.com/office/drawing/2014/main" id="{3B00904C-2FFB-49F4-881C-9D0A0107605E}"/>
              </a:ext>
            </a:extLst>
          </p:cNvPr>
          <p:cNvSpPr/>
          <p:nvPr/>
        </p:nvSpPr>
        <p:spPr>
          <a:xfrm>
            <a:off x="9240518" y="3280285"/>
            <a:ext cx="2707782" cy="2313709"/>
          </a:xfrm>
          <a:prstGeom prst="wedgeRoundRectCallout">
            <a:avLst>
              <a:gd name="adj1" fmla="val -77771"/>
              <a:gd name="adj2" fmla="val -17709"/>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atin typeface="Comic Sans MS" panose="030F0702030302020204" pitchFamily="66" charset="0"/>
              </a:rPr>
              <a:t>______ and ______ makes 4. </a:t>
            </a: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Beginning to build stem sentences for addition. </a:t>
            </a:r>
          </a:p>
        </p:txBody>
      </p:sp>
      <p:pic>
        <p:nvPicPr>
          <p:cNvPr id="4" name="Audio 3">
            <a:hlinkClick r:id="" action="ppaction://media"/>
            <a:extLst>
              <a:ext uri="{FF2B5EF4-FFF2-40B4-BE49-F238E27FC236}">
                <a16:creationId xmlns:a16="http://schemas.microsoft.com/office/drawing/2014/main" id="{6B0FD0C6-2CE4-4074-8CC5-A8A624C266A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88285865"/>
      </p:ext>
    </p:extLst>
  </p:cSld>
  <p:clrMapOvr>
    <a:masterClrMapping/>
  </p:clrMapOvr>
  <mc:AlternateContent xmlns:mc="http://schemas.openxmlformats.org/markup-compatibility/2006">
    <mc:Choice xmlns:p14="http://schemas.microsoft.com/office/powerpoint/2010/main" Requires="p14">
      <p:transition spd="slow" p14:dur="2000" advTm="70721"/>
    </mc:Choice>
    <mc:Fallback>
      <p:transition spd="slow" advTm="707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dirty="0"/>
              <a:t>Examples of activities and how you can help</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idx="1"/>
          </p:nvPr>
        </p:nvSpPr>
        <p:spPr>
          <a:xfrm>
            <a:off x="568035" y="1590097"/>
            <a:ext cx="9518073" cy="5143212"/>
          </a:xfrm>
        </p:spPr>
        <p:txBody>
          <a:bodyPr>
            <a:normAutofit lnSpcReduction="10000"/>
          </a:bodyPr>
          <a:lstStyle/>
          <a:p>
            <a:pPr marL="0" indent="0" algn="ctr">
              <a:buNone/>
            </a:pPr>
            <a:r>
              <a:rPr lang="en-GB" sz="3600" b="1" dirty="0"/>
              <a:t>Year R</a:t>
            </a:r>
          </a:p>
          <a:p>
            <a:pPr marL="457200" indent="-457200">
              <a:buFont typeface="Wingdings" panose="020B0604020202020204" pitchFamily="34" charset="0"/>
              <a:buChar char="§"/>
            </a:pPr>
            <a:r>
              <a:rPr lang="en-GB" sz="2400" dirty="0">
                <a:ea typeface="+mn-lt"/>
                <a:cs typeface="+mn-lt"/>
              </a:rPr>
              <a:t>Watch </a:t>
            </a:r>
            <a:r>
              <a:rPr lang="en-GB" sz="2400" b="1" dirty="0" err="1">
                <a:ea typeface="+mn-lt"/>
                <a:cs typeface="+mn-lt"/>
              </a:rPr>
              <a:t>Numberblocks</a:t>
            </a:r>
            <a:r>
              <a:rPr lang="en-GB" sz="2400" b="1" dirty="0">
                <a:ea typeface="+mn-lt"/>
                <a:cs typeface="+mn-lt"/>
              </a:rPr>
              <a:t> </a:t>
            </a:r>
            <a:r>
              <a:rPr lang="en-GB" sz="2400" dirty="0">
                <a:ea typeface="+mn-lt"/>
                <a:cs typeface="+mn-lt"/>
              </a:rPr>
              <a:t>(series 1 and 2) and play games on BBC-</a:t>
            </a:r>
            <a:r>
              <a:rPr lang="en-GB" sz="2400" dirty="0" err="1">
                <a:ea typeface="+mn-lt"/>
                <a:cs typeface="+mn-lt"/>
              </a:rPr>
              <a:t>Cbeebies</a:t>
            </a:r>
            <a:r>
              <a:rPr lang="en-GB" sz="2400" dirty="0">
                <a:ea typeface="+mn-lt"/>
                <a:cs typeface="+mn-lt"/>
              </a:rPr>
              <a:t> website. </a:t>
            </a:r>
            <a:r>
              <a:rPr lang="en-GB" sz="2400" dirty="0">
                <a:hlinkClick r:id="rId4"/>
              </a:rPr>
              <a:t>https://www.bbc.co.uk/cbeebies/shows/numberblocks</a:t>
            </a:r>
            <a:endParaRPr lang="en-GB" sz="2400" dirty="0"/>
          </a:p>
          <a:p>
            <a:pPr marL="0" indent="0">
              <a:buNone/>
            </a:pPr>
            <a:endParaRPr lang="en-GB" sz="2400" dirty="0">
              <a:cs typeface="Calibri"/>
            </a:endParaRPr>
          </a:p>
          <a:p>
            <a:pPr marL="457200" indent="-457200">
              <a:buFont typeface="Wingdings" panose="020B0604020202020204" pitchFamily="34" charset="0"/>
              <a:buChar char="§"/>
            </a:pPr>
            <a:r>
              <a:rPr lang="en-GB" dirty="0">
                <a:ea typeface="+mn-lt"/>
                <a:cs typeface="+mn-lt"/>
              </a:rPr>
              <a:t> </a:t>
            </a:r>
            <a:r>
              <a:rPr lang="en-GB" sz="2400" dirty="0">
                <a:ea typeface="+mn-lt"/>
                <a:cs typeface="+mn-lt"/>
              </a:rPr>
              <a:t>Encourage children to find and recognise numbers or shapes in their environment and during their play. </a:t>
            </a:r>
          </a:p>
          <a:p>
            <a:pPr marL="457200" indent="-457200">
              <a:buFont typeface="Wingdings" panose="020B0604020202020204" pitchFamily="34" charset="0"/>
              <a:buChar char="§"/>
            </a:pPr>
            <a:endParaRPr lang="en-GB" sz="2400" dirty="0">
              <a:ea typeface="+mn-lt"/>
              <a:cs typeface="+mn-lt"/>
            </a:endParaRPr>
          </a:p>
          <a:p>
            <a:pPr marL="457200" indent="-457200">
              <a:buFont typeface="Wingdings" panose="020B0604020202020204" pitchFamily="34" charset="0"/>
              <a:buChar char="§"/>
            </a:pPr>
            <a:r>
              <a:rPr lang="en-GB" sz="2400" dirty="0">
                <a:ea typeface="+mn-lt"/>
                <a:cs typeface="+mn-lt"/>
              </a:rPr>
              <a:t>Sing songs and nursery rhymes for numbers (For example: Five Currant Buns). </a:t>
            </a:r>
          </a:p>
          <a:p>
            <a:pPr marL="0" indent="0">
              <a:buNone/>
            </a:pPr>
            <a:endParaRPr lang="en-GB" sz="2400" dirty="0">
              <a:ea typeface="+mn-lt"/>
              <a:cs typeface="+mn-lt"/>
            </a:endParaRPr>
          </a:p>
          <a:p>
            <a:pPr marL="457200" indent="-457200">
              <a:buFont typeface="Wingdings" panose="020B0604020202020204" pitchFamily="34" charset="0"/>
              <a:buChar char="§"/>
            </a:pPr>
            <a:r>
              <a:rPr lang="en-GB" sz="2400" dirty="0">
                <a:ea typeface="+mn-lt"/>
                <a:cs typeface="+mn-lt"/>
              </a:rPr>
              <a:t>Read stories with the children and help make links to numbers they are learning about. (For example: Goldilocks and the Three Bears and Five Little Men in a Flying Saucer). </a:t>
            </a:r>
          </a:p>
        </p:txBody>
      </p:sp>
      <p:pic>
        <p:nvPicPr>
          <p:cNvPr id="1026" name="Picture 2" descr="See the source image">
            <a:extLst>
              <a:ext uri="{FF2B5EF4-FFF2-40B4-BE49-F238E27FC236}">
                <a16:creationId xmlns:a16="http://schemas.microsoft.com/office/drawing/2014/main" id="{BFDD4536-CB34-4D06-B813-2D820CFC36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11578" y="4629076"/>
            <a:ext cx="1392618" cy="13752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55A16357-8615-4FA8-A46A-10D60A21CC3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0276" y="2711664"/>
            <a:ext cx="2109390" cy="1188389"/>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E7AF81B0-B952-4988-BA9E-6758DD09657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44879093"/>
      </p:ext>
    </p:extLst>
  </p:cSld>
  <p:clrMapOvr>
    <a:masterClrMapping/>
  </p:clrMapOvr>
  <mc:AlternateContent xmlns:mc="http://schemas.openxmlformats.org/markup-compatibility/2006">
    <mc:Choice xmlns:p14="http://schemas.microsoft.com/office/powerpoint/2010/main" Requires="p14">
      <p:transition spd="slow" p14:dur="2000" advTm="69573"/>
    </mc:Choice>
    <mc:Fallback>
      <p:transition spd="slow" advTm="69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dirty="0"/>
              <a:t>Examples of activities and how you can help</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idx="1"/>
          </p:nvPr>
        </p:nvSpPr>
        <p:spPr/>
        <p:txBody>
          <a:bodyPr>
            <a:normAutofit/>
          </a:bodyPr>
          <a:lstStyle/>
          <a:p>
            <a:pPr marL="0" indent="0" algn="ctr">
              <a:buNone/>
            </a:pPr>
            <a:r>
              <a:rPr lang="en-GB" sz="3600" b="1" dirty="0"/>
              <a:t>Year 1</a:t>
            </a:r>
          </a:p>
        </p:txBody>
      </p:sp>
      <p:pic>
        <p:nvPicPr>
          <p:cNvPr id="4" name="Picture 4" descr="Graphical user interface, diagram&#10;&#10;Description automatically generated">
            <a:extLst>
              <a:ext uri="{FF2B5EF4-FFF2-40B4-BE49-F238E27FC236}">
                <a16:creationId xmlns:a16="http://schemas.microsoft.com/office/drawing/2014/main" id="{99B0582C-C856-403A-9F0E-FA9D75612AB4}"/>
              </a:ext>
            </a:extLst>
          </p:cNvPr>
          <p:cNvPicPr>
            <a:picLocks noChangeAspect="1"/>
          </p:cNvPicPr>
          <p:nvPr/>
        </p:nvPicPr>
        <p:blipFill>
          <a:blip r:embed="rId4"/>
          <a:stretch>
            <a:fillRect/>
          </a:stretch>
        </p:blipFill>
        <p:spPr>
          <a:xfrm>
            <a:off x="971909" y="2492198"/>
            <a:ext cx="3447690" cy="3915187"/>
          </a:xfrm>
          <a:prstGeom prst="rect">
            <a:avLst/>
          </a:prstGeom>
        </p:spPr>
      </p:pic>
      <p:pic>
        <p:nvPicPr>
          <p:cNvPr id="5" name="Picture 5" descr="Diagram&#10;&#10;Description automatically generated">
            <a:extLst>
              <a:ext uri="{FF2B5EF4-FFF2-40B4-BE49-F238E27FC236}">
                <a16:creationId xmlns:a16="http://schemas.microsoft.com/office/drawing/2014/main" id="{09E41A22-9F3F-4699-984F-D63416839EEB}"/>
              </a:ext>
            </a:extLst>
          </p:cNvPr>
          <p:cNvPicPr>
            <a:picLocks noChangeAspect="1"/>
          </p:cNvPicPr>
          <p:nvPr/>
        </p:nvPicPr>
        <p:blipFill>
          <a:blip r:embed="rId5"/>
          <a:stretch>
            <a:fillRect/>
          </a:stretch>
        </p:blipFill>
        <p:spPr>
          <a:xfrm>
            <a:off x="4652513" y="2496112"/>
            <a:ext cx="3462067" cy="3936114"/>
          </a:xfrm>
          <a:prstGeom prst="rect">
            <a:avLst/>
          </a:prstGeom>
        </p:spPr>
      </p:pic>
      <p:pic>
        <p:nvPicPr>
          <p:cNvPr id="6" name="Picture 6" descr="Diagram&#10;&#10;Description automatically generated">
            <a:extLst>
              <a:ext uri="{FF2B5EF4-FFF2-40B4-BE49-F238E27FC236}">
                <a16:creationId xmlns:a16="http://schemas.microsoft.com/office/drawing/2014/main" id="{362DCC0E-1DDC-4C69-BB46-09D53C4CCCF9}"/>
              </a:ext>
            </a:extLst>
          </p:cNvPr>
          <p:cNvPicPr>
            <a:picLocks noChangeAspect="1"/>
          </p:cNvPicPr>
          <p:nvPr/>
        </p:nvPicPr>
        <p:blipFill>
          <a:blip r:embed="rId6"/>
          <a:stretch>
            <a:fillRect/>
          </a:stretch>
        </p:blipFill>
        <p:spPr>
          <a:xfrm>
            <a:off x="8376249" y="2488834"/>
            <a:ext cx="3462067" cy="3921916"/>
          </a:xfrm>
          <a:prstGeom prst="rect">
            <a:avLst/>
          </a:prstGeom>
        </p:spPr>
      </p:pic>
      <p:pic>
        <p:nvPicPr>
          <p:cNvPr id="7" name="Audio 6">
            <a:hlinkClick r:id="" action="ppaction://media"/>
            <a:extLst>
              <a:ext uri="{FF2B5EF4-FFF2-40B4-BE49-F238E27FC236}">
                <a16:creationId xmlns:a16="http://schemas.microsoft.com/office/drawing/2014/main" id="{ABA9BB9F-224C-4035-BFB6-99465EDFF45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05363252"/>
      </p:ext>
    </p:extLst>
  </p:cSld>
  <p:clrMapOvr>
    <a:masterClrMapping/>
  </p:clrMapOvr>
  <mc:AlternateContent xmlns:mc="http://schemas.openxmlformats.org/markup-compatibility/2006">
    <mc:Choice xmlns:p14="http://schemas.microsoft.com/office/powerpoint/2010/main" Requires="p14">
      <p:transition spd="slow" p14:dur="2000" advTm="93242"/>
    </mc:Choice>
    <mc:Fallback>
      <p:transition spd="slow" advTm="932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dirty="0"/>
              <a:t>Examples of activities and how you can help</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idx="1"/>
          </p:nvPr>
        </p:nvSpPr>
        <p:spPr/>
        <p:txBody>
          <a:bodyPr vert="horz" lIns="91440" tIns="45720" rIns="91440" bIns="45720" rtlCol="0" anchor="t">
            <a:normAutofit/>
          </a:bodyPr>
          <a:lstStyle/>
          <a:p>
            <a:pPr marL="0" indent="0" algn="ctr">
              <a:buNone/>
            </a:pPr>
            <a:r>
              <a:rPr lang="en-GB" sz="3600" b="1" dirty="0"/>
              <a:t>Year 1</a:t>
            </a:r>
          </a:p>
          <a:p>
            <a:pPr marL="457200" indent="-457200">
              <a:buFont typeface="Wingdings" panose="020B0604020202020204" pitchFamily="34" charset="0"/>
              <a:buChar char="§"/>
            </a:pPr>
            <a:r>
              <a:rPr lang="en-GB" sz="2400" dirty="0">
                <a:ea typeface="+mn-lt"/>
                <a:cs typeface="+mn-lt"/>
              </a:rPr>
              <a:t>Watch </a:t>
            </a:r>
            <a:r>
              <a:rPr lang="en-GB" sz="2400" b="1" dirty="0" err="1">
                <a:ea typeface="+mn-lt"/>
                <a:cs typeface="+mn-lt"/>
              </a:rPr>
              <a:t>Numberblocks</a:t>
            </a:r>
            <a:r>
              <a:rPr lang="en-GB" sz="2400" b="1" dirty="0">
                <a:ea typeface="+mn-lt"/>
                <a:cs typeface="+mn-lt"/>
              </a:rPr>
              <a:t> </a:t>
            </a:r>
            <a:r>
              <a:rPr lang="en-GB" sz="2400" dirty="0">
                <a:ea typeface="+mn-lt"/>
                <a:cs typeface="+mn-lt"/>
              </a:rPr>
              <a:t>(series 3)and play some games </a:t>
            </a:r>
          </a:p>
          <a:p>
            <a:pPr marL="0" indent="0">
              <a:buNone/>
            </a:pPr>
            <a:r>
              <a:rPr lang="en-GB" sz="2400" dirty="0">
                <a:ea typeface="+mn-lt"/>
                <a:cs typeface="+mn-lt"/>
              </a:rPr>
              <a:t>together on the BBC CBeebies website.</a:t>
            </a:r>
            <a:endParaRPr lang="en-GB" dirty="0">
              <a:cs typeface="Calibri" panose="020F0502020204030204"/>
            </a:endParaRPr>
          </a:p>
          <a:p>
            <a:pPr marL="0" indent="0">
              <a:buNone/>
            </a:pPr>
            <a:r>
              <a:rPr lang="en-GB" sz="2400" dirty="0">
                <a:ea typeface="+mn-lt"/>
                <a:cs typeface="+mn-lt"/>
                <a:hlinkClick r:id="rId4"/>
              </a:rPr>
              <a:t>https://www.bbc.co.uk/cbeebies/shows/numberblocks</a:t>
            </a:r>
          </a:p>
          <a:p>
            <a:pPr marL="342900" indent="-342900">
              <a:buFont typeface="Wingdings" panose="020B0604020202020204" pitchFamily="34" charset="0"/>
              <a:buChar char="§"/>
            </a:pPr>
            <a:r>
              <a:rPr lang="en-GB" sz="2400" dirty="0">
                <a:ea typeface="+mn-lt"/>
                <a:cs typeface="+mn-lt"/>
              </a:rPr>
              <a:t>Play the </a:t>
            </a:r>
            <a:r>
              <a:rPr lang="en-GB" sz="2400" b="1" dirty="0" err="1">
                <a:ea typeface="+mn-lt"/>
                <a:cs typeface="+mn-lt"/>
              </a:rPr>
              <a:t>Numbots</a:t>
            </a:r>
            <a:r>
              <a:rPr lang="en-GB" sz="2400" dirty="0">
                <a:ea typeface="+mn-lt"/>
                <a:cs typeface="+mn-lt"/>
              </a:rPr>
              <a:t> – Your child's details are in the front of </a:t>
            </a:r>
          </a:p>
          <a:p>
            <a:pPr marL="0" indent="0">
              <a:buNone/>
            </a:pPr>
            <a:r>
              <a:rPr lang="en-GB" sz="2400" dirty="0">
                <a:ea typeface="+mn-lt"/>
                <a:cs typeface="+mn-lt"/>
              </a:rPr>
              <a:t>their reading record book. </a:t>
            </a:r>
            <a:endParaRPr lang="en-GB" dirty="0">
              <a:ea typeface="+mn-lt"/>
              <a:cs typeface="+mn-lt"/>
            </a:endParaRPr>
          </a:p>
          <a:p>
            <a:pPr marL="0" indent="0">
              <a:buNone/>
            </a:pPr>
            <a:r>
              <a:rPr lang="en-GB" sz="2400" dirty="0">
                <a:ea typeface="+mn-lt"/>
                <a:cs typeface="+mn-lt"/>
                <a:hlinkClick r:id="rId5"/>
              </a:rPr>
              <a:t>https://play.numbots.com/#/intro</a:t>
            </a:r>
            <a:r>
              <a:rPr lang="en-GB" sz="2400" dirty="0">
                <a:ea typeface="+mn-lt"/>
                <a:cs typeface="+mn-lt"/>
              </a:rPr>
              <a:t> </a:t>
            </a:r>
            <a:endParaRPr lang="en-GB" dirty="0">
              <a:cs typeface="Calibri"/>
            </a:endParaRPr>
          </a:p>
          <a:p>
            <a:pPr marL="342900" indent="-342900">
              <a:buFont typeface="Wingdings" panose="020B0604020202020204" pitchFamily="34" charset="0"/>
              <a:buChar char="§"/>
            </a:pPr>
            <a:r>
              <a:rPr lang="en-GB" sz="2400" dirty="0">
                <a:ea typeface="+mn-lt"/>
                <a:cs typeface="+mn-lt"/>
              </a:rPr>
              <a:t>Encourage your child to use maths language by playing game that use maths, such as snakes and ladders and dominoes.</a:t>
            </a:r>
          </a:p>
          <a:p>
            <a:pPr marL="342900" indent="-342900">
              <a:buFont typeface="Wingdings" panose="020B0604020202020204" pitchFamily="34" charset="0"/>
              <a:buChar char="§"/>
            </a:pPr>
            <a:endParaRPr lang="en-GB" sz="2400" dirty="0">
              <a:ea typeface="+mn-lt"/>
              <a:cs typeface="+mn-lt"/>
            </a:endParaRPr>
          </a:p>
          <a:p>
            <a:pPr marL="0" indent="0">
              <a:buNone/>
            </a:pPr>
            <a:endParaRPr lang="en-GB" sz="2400" dirty="0">
              <a:cs typeface="Calibri"/>
            </a:endParaRPr>
          </a:p>
          <a:p>
            <a:pPr marL="0" indent="0">
              <a:buNone/>
            </a:pPr>
            <a:endParaRPr lang="en-GB" dirty="0">
              <a:cs typeface="Calibri"/>
            </a:endParaRPr>
          </a:p>
          <a:p>
            <a:pPr marL="0" indent="0">
              <a:buNone/>
            </a:pPr>
            <a:endParaRPr lang="en-GB" dirty="0">
              <a:cs typeface="Calibri"/>
            </a:endParaRPr>
          </a:p>
          <a:p>
            <a:pPr marL="0" indent="0">
              <a:buNone/>
            </a:pPr>
            <a:endParaRPr lang="en-GB" dirty="0">
              <a:cs typeface="Calibri"/>
            </a:endParaRPr>
          </a:p>
        </p:txBody>
      </p:sp>
      <p:pic>
        <p:nvPicPr>
          <p:cNvPr id="4" name="Picture 4" descr="A picture containing chart&#10;&#10;Description automatically generated">
            <a:extLst>
              <a:ext uri="{FF2B5EF4-FFF2-40B4-BE49-F238E27FC236}">
                <a16:creationId xmlns:a16="http://schemas.microsoft.com/office/drawing/2014/main" id="{D21CD8F4-01FC-4B7B-8DB7-CFC275A6703B}"/>
              </a:ext>
            </a:extLst>
          </p:cNvPr>
          <p:cNvPicPr>
            <a:picLocks noChangeAspect="1"/>
          </p:cNvPicPr>
          <p:nvPr/>
        </p:nvPicPr>
        <p:blipFill>
          <a:blip r:embed="rId6"/>
          <a:stretch>
            <a:fillRect/>
          </a:stretch>
        </p:blipFill>
        <p:spPr>
          <a:xfrm>
            <a:off x="8235138" y="1967599"/>
            <a:ext cx="2079978" cy="1528732"/>
          </a:xfrm>
          <a:prstGeom prst="rect">
            <a:avLst/>
          </a:prstGeom>
        </p:spPr>
      </p:pic>
      <p:pic>
        <p:nvPicPr>
          <p:cNvPr id="5" name="Picture 5">
            <a:extLst>
              <a:ext uri="{FF2B5EF4-FFF2-40B4-BE49-F238E27FC236}">
                <a16:creationId xmlns:a16="http://schemas.microsoft.com/office/drawing/2014/main" id="{58992D8F-50D4-4922-BD45-D3B4D1759DCC}"/>
              </a:ext>
            </a:extLst>
          </p:cNvPr>
          <p:cNvPicPr>
            <a:picLocks noChangeAspect="1"/>
          </p:cNvPicPr>
          <p:nvPr/>
        </p:nvPicPr>
        <p:blipFill>
          <a:blip r:embed="rId7"/>
          <a:stretch>
            <a:fillRect/>
          </a:stretch>
        </p:blipFill>
        <p:spPr>
          <a:xfrm>
            <a:off x="8462513" y="3914379"/>
            <a:ext cx="1995578" cy="1200222"/>
          </a:xfrm>
          <a:prstGeom prst="rect">
            <a:avLst/>
          </a:prstGeom>
        </p:spPr>
      </p:pic>
      <p:pic>
        <p:nvPicPr>
          <p:cNvPr id="6" name="Audio 5">
            <a:hlinkClick r:id="" action="ppaction://media"/>
            <a:extLst>
              <a:ext uri="{FF2B5EF4-FFF2-40B4-BE49-F238E27FC236}">
                <a16:creationId xmlns:a16="http://schemas.microsoft.com/office/drawing/2014/main" id="{275A056F-CD44-4D84-95E2-2DF69F94664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8540888"/>
      </p:ext>
    </p:extLst>
  </p:cSld>
  <p:clrMapOvr>
    <a:masterClrMapping/>
  </p:clrMapOvr>
  <mc:AlternateContent xmlns:mc="http://schemas.openxmlformats.org/markup-compatibility/2006">
    <mc:Choice xmlns:p14="http://schemas.microsoft.com/office/powerpoint/2010/main" Requires="p14">
      <p:transition spd="slow" p14:dur="2000" advTm="55192"/>
    </mc:Choice>
    <mc:Fallback>
      <p:transition spd="slow" advTm="55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CB77C91E-2EBD-44A6-9902-5DC597D76889}"/>
              </a:ext>
            </a:extLst>
          </p:cNvPr>
          <p:cNvSpPr txBox="1"/>
          <p:nvPr/>
        </p:nvSpPr>
        <p:spPr>
          <a:xfrm>
            <a:off x="6314571" y="1669775"/>
            <a:ext cx="5453360" cy="4638259"/>
          </a:xfrm>
          <a:prstGeom prst="rect">
            <a:avLst/>
          </a:prstGeom>
          <a:noFill/>
          <a:ln w="28575">
            <a:solidFill>
              <a:schemeClr val="accent1"/>
            </a:solidFill>
          </a:ln>
        </p:spPr>
        <p:txBody>
          <a:bodyPr wrap="square" rtlCol="0">
            <a:spAutoFit/>
          </a:bodyPr>
          <a:lstStyle/>
          <a:p>
            <a:endParaRPr lang="en-GB" dirty="0"/>
          </a:p>
        </p:txBody>
      </p:sp>
      <p:sp>
        <p:nvSpPr>
          <p:cNvPr id="15" name="TextBox 14">
            <a:extLst>
              <a:ext uri="{FF2B5EF4-FFF2-40B4-BE49-F238E27FC236}">
                <a16:creationId xmlns:a16="http://schemas.microsoft.com/office/drawing/2014/main" id="{6779EA71-4038-4BC1-91E9-11969D50E5EA}"/>
              </a:ext>
            </a:extLst>
          </p:cNvPr>
          <p:cNvSpPr txBox="1"/>
          <p:nvPr/>
        </p:nvSpPr>
        <p:spPr>
          <a:xfrm>
            <a:off x="106018" y="1669776"/>
            <a:ext cx="6066182" cy="4638259"/>
          </a:xfrm>
          <a:prstGeom prst="rect">
            <a:avLst/>
          </a:prstGeom>
          <a:noFill/>
          <a:ln w="28575">
            <a:solidFill>
              <a:schemeClr val="accent1"/>
            </a:solidFill>
          </a:ln>
        </p:spPr>
        <p:txBody>
          <a:bodyPr wrap="square" rtlCol="0">
            <a:spAutoFit/>
          </a:bodyPr>
          <a:lstStyle/>
          <a:p>
            <a:endParaRPr lang="en-GB" dirty="0"/>
          </a:p>
        </p:txBody>
      </p:sp>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b="1" dirty="0"/>
              <a:t>Year 2</a:t>
            </a:r>
            <a:br>
              <a:rPr lang="en-GB" b="1" dirty="0"/>
            </a:br>
            <a:r>
              <a:rPr lang="en-GB" dirty="0"/>
              <a:t>Examples of activities and how you can help</a:t>
            </a:r>
          </a:p>
        </p:txBody>
      </p:sp>
      <p:sp>
        <p:nvSpPr>
          <p:cNvPr id="7" name="Text Placeholder 6">
            <a:extLst>
              <a:ext uri="{FF2B5EF4-FFF2-40B4-BE49-F238E27FC236}">
                <a16:creationId xmlns:a16="http://schemas.microsoft.com/office/drawing/2014/main" id="{69C35663-1913-44D2-9108-A5D875C3DFEC}"/>
              </a:ext>
            </a:extLst>
          </p:cNvPr>
          <p:cNvSpPr>
            <a:spLocks noGrp="1"/>
          </p:cNvSpPr>
          <p:nvPr>
            <p:ph type="body" idx="1"/>
          </p:nvPr>
        </p:nvSpPr>
        <p:spPr/>
        <p:txBody>
          <a:bodyPr>
            <a:normAutofit/>
          </a:bodyPr>
          <a:lstStyle/>
          <a:p>
            <a:r>
              <a:rPr lang="en-GB" sz="3200" dirty="0"/>
              <a:t>Is this odd or even?</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sz="half" idx="2"/>
          </p:nvPr>
        </p:nvSpPr>
        <p:spPr>
          <a:xfrm>
            <a:off x="855915" y="2418059"/>
            <a:ext cx="5157787" cy="3684588"/>
          </a:xfrm>
        </p:spPr>
        <p:txBody>
          <a:bodyPr>
            <a:normAutofit/>
          </a:bodyPr>
          <a:lstStyle/>
          <a:p>
            <a:pPr marL="0" indent="0">
              <a:buNone/>
            </a:pPr>
            <a:endParaRPr lang="en-GB" sz="3600" dirty="0"/>
          </a:p>
          <a:p>
            <a:pPr marL="0" indent="0">
              <a:buNone/>
            </a:pPr>
            <a:r>
              <a:rPr lang="en-GB" sz="3600" dirty="0"/>
              <a:t>Let’s make pairs</a:t>
            </a:r>
          </a:p>
          <a:p>
            <a:pPr marL="0" indent="0" algn="ctr">
              <a:buNone/>
            </a:pPr>
            <a:endParaRPr lang="en-GB" sz="3600" dirty="0"/>
          </a:p>
        </p:txBody>
      </p:sp>
      <p:sp>
        <p:nvSpPr>
          <p:cNvPr id="9" name="Text Placeholder 8">
            <a:extLst>
              <a:ext uri="{FF2B5EF4-FFF2-40B4-BE49-F238E27FC236}">
                <a16:creationId xmlns:a16="http://schemas.microsoft.com/office/drawing/2014/main" id="{81157391-A8E5-4C36-B337-1F2EB1C5613A}"/>
              </a:ext>
            </a:extLst>
          </p:cNvPr>
          <p:cNvSpPr>
            <a:spLocks noGrp="1"/>
          </p:cNvSpPr>
          <p:nvPr>
            <p:ph type="body" sz="quarter" idx="3"/>
          </p:nvPr>
        </p:nvSpPr>
        <p:spPr/>
        <p:txBody>
          <a:bodyPr/>
          <a:lstStyle/>
          <a:p>
            <a:endParaRPr lang="en-GB"/>
          </a:p>
        </p:txBody>
      </p:sp>
      <p:sp>
        <p:nvSpPr>
          <p:cNvPr id="10" name="Content Placeholder 9">
            <a:extLst>
              <a:ext uri="{FF2B5EF4-FFF2-40B4-BE49-F238E27FC236}">
                <a16:creationId xmlns:a16="http://schemas.microsoft.com/office/drawing/2014/main" id="{E05C24B3-6EC2-45F6-BF57-D56776F4893F}"/>
              </a:ext>
            </a:extLst>
          </p:cNvPr>
          <p:cNvSpPr>
            <a:spLocks noGrp="1"/>
          </p:cNvSpPr>
          <p:nvPr>
            <p:ph sz="quarter" idx="4"/>
          </p:nvPr>
        </p:nvSpPr>
        <p:spPr/>
        <p:txBody>
          <a:bodyPr/>
          <a:lstStyle/>
          <a:p>
            <a:endParaRPr lang="en-GB" dirty="0"/>
          </a:p>
        </p:txBody>
      </p:sp>
      <p:pic>
        <p:nvPicPr>
          <p:cNvPr id="4" name="Picture 3">
            <a:extLst>
              <a:ext uri="{FF2B5EF4-FFF2-40B4-BE49-F238E27FC236}">
                <a16:creationId xmlns:a16="http://schemas.microsoft.com/office/drawing/2014/main" id="{833E0599-1CDB-420D-9F6F-6C84FEF6A9A8}"/>
              </a:ext>
            </a:extLst>
          </p:cNvPr>
          <p:cNvPicPr>
            <a:picLocks noChangeAspect="1"/>
          </p:cNvPicPr>
          <p:nvPr/>
        </p:nvPicPr>
        <p:blipFill>
          <a:blip r:embed="rId5"/>
          <a:stretch>
            <a:fillRect/>
          </a:stretch>
        </p:blipFill>
        <p:spPr>
          <a:xfrm>
            <a:off x="4421694" y="1779131"/>
            <a:ext cx="1219199" cy="1219199"/>
          </a:xfrm>
          <a:prstGeom prst="rect">
            <a:avLst/>
          </a:prstGeom>
        </p:spPr>
      </p:pic>
      <p:pic>
        <p:nvPicPr>
          <p:cNvPr id="5" name="Picture 4">
            <a:extLst>
              <a:ext uri="{FF2B5EF4-FFF2-40B4-BE49-F238E27FC236}">
                <a16:creationId xmlns:a16="http://schemas.microsoft.com/office/drawing/2014/main" id="{92EA87F8-873E-4B17-B189-3EE7C456F2E8}"/>
              </a:ext>
            </a:extLst>
          </p:cNvPr>
          <p:cNvPicPr>
            <a:picLocks noChangeAspect="1"/>
          </p:cNvPicPr>
          <p:nvPr/>
        </p:nvPicPr>
        <p:blipFill>
          <a:blip r:embed="rId6"/>
          <a:stretch>
            <a:fillRect/>
          </a:stretch>
        </p:blipFill>
        <p:spPr>
          <a:xfrm>
            <a:off x="1117821" y="3629847"/>
            <a:ext cx="2271825" cy="691424"/>
          </a:xfrm>
          <a:prstGeom prst="rect">
            <a:avLst/>
          </a:prstGeom>
        </p:spPr>
      </p:pic>
      <p:sp>
        <p:nvSpPr>
          <p:cNvPr id="6" name="TextBox 5">
            <a:extLst>
              <a:ext uri="{FF2B5EF4-FFF2-40B4-BE49-F238E27FC236}">
                <a16:creationId xmlns:a16="http://schemas.microsoft.com/office/drawing/2014/main" id="{589CC90B-BB0C-48B6-B36A-6E5DD72EA92A}"/>
              </a:ext>
            </a:extLst>
          </p:cNvPr>
          <p:cNvSpPr txBox="1"/>
          <p:nvPr/>
        </p:nvSpPr>
        <p:spPr>
          <a:xfrm>
            <a:off x="1891657" y="4622735"/>
            <a:ext cx="4210419" cy="13280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algn="ctr"/>
            <a:r>
              <a:rPr lang="en-GB" sz="1800" dirty="0">
                <a:effectLst/>
                <a:latin typeface="Century Gothic" panose="020B0502020202020204" pitchFamily="34" charset="0"/>
                <a:ea typeface="Times New Roman" panose="02020603050405020304" pitchFamily="18" charset="0"/>
              </a:rPr>
              <a:t>_____ is made of pairs; it is an even number. </a:t>
            </a:r>
          </a:p>
          <a:p>
            <a:pPr algn="ctr"/>
            <a:r>
              <a:rPr lang="en-GB" sz="1800" dirty="0">
                <a:effectLst/>
                <a:latin typeface="Century Gothic" panose="020B0502020202020204" pitchFamily="34" charset="0"/>
                <a:ea typeface="Times New Roman" panose="02020603050405020304" pitchFamily="18" charset="0"/>
              </a:rPr>
              <a:t>_____ is NOT made of pairs; it is an odd number.</a:t>
            </a:r>
            <a:endParaRPr lang="en-GB" dirty="0">
              <a:latin typeface="Century Gothic" panose="020B0502020202020204" pitchFamily="34" charset="0"/>
            </a:endParaRPr>
          </a:p>
        </p:txBody>
      </p:sp>
      <p:sp>
        <p:nvSpPr>
          <p:cNvPr id="8" name="TextBox 7">
            <a:extLst>
              <a:ext uri="{FF2B5EF4-FFF2-40B4-BE49-F238E27FC236}">
                <a16:creationId xmlns:a16="http://schemas.microsoft.com/office/drawing/2014/main" id="{725AA08A-DD3C-49D1-BEA0-CF987A9D4386}"/>
              </a:ext>
            </a:extLst>
          </p:cNvPr>
          <p:cNvSpPr txBox="1"/>
          <p:nvPr/>
        </p:nvSpPr>
        <p:spPr>
          <a:xfrm>
            <a:off x="0" y="4762269"/>
            <a:ext cx="1996157" cy="1200329"/>
          </a:xfrm>
          <a:prstGeom prst="rect">
            <a:avLst/>
          </a:prstGeom>
          <a:noFill/>
        </p:spPr>
        <p:txBody>
          <a:bodyPr wrap="square" rtlCol="0">
            <a:spAutoFit/>
          </a:bodyPr>
          <a:lstStyle/>
          <a:p>
            <a:pPr algn="ctr"/>
            <a:r>
              <a:rPr lang="en-GB" dirty="0"/>
              <a:t>Stem sentences to help explain our thinking.</a:t>
            </a:r>
          </a:p>
          <a:p>
            <a:endParaRPr lang="en-GB" dirty="0"/>
          </a:p>
        </p:txBody>
      </p:sp>
      <p:pic>
        <p:nvPicPr>
          <p:cNvPr id="11" name="Picture 10">
            <a:extLst>
              <a:ext uri="{FF2B5EF4-FFF2-40B4-BE49-F238E27FC236}">
                <a16:creationId xmlns:a16="http://schemas.microsoft.com/office/drawing/2014/main" id="{80A870A8-B390-4F2A-BD18-A769D9DFA8C1}"/>
              </a:ext>
            </a:extLst>
          </p:cNvPr>
          <p:cNvPicPr>
            <a:picLocks noChangeAspect="1"/>
          </p:cNvPicPr>
          <p:nvPr/>
        </p:nvPicPr>
        <p:blipFill rotWithShape="1">
          <a:blip r:embed="rId7"/>
          <a:srcRect l="12385" t="4697"/>
          <a:stretch/>
        </p:blipFill>
        <p:spPr>
          <a:xfrm>
            <a:off x="7328450" y="1736036"/>
            <a:ext cx="3970671" cy="3092493"/>
          </a:xfrm>
          <a:prstGeom prst="rect">
            <a:avLst/>
          </a:prstGeom>
        </p:spPr>
      </p:pic>
      <p:pic>
        <p:nvPicPr>
          <p:cNvPr id="13" name="Picture 12">
            <a:extLst>
              <a:ext uri="{FF2B5EF4-FFF2-40B4-BE49-F238E27FC236}">
                <a16:creationId xmlns:a16="http://schemas.microsoft.com/office/drawing/2014/main" id="{A210148B-0B19-473E-80AC-E40A154DD07B}"/>
              </a:ext>
            </a:extLst>
          </p:cNvPr>
          <p:cNvPicPr>
            <a:picLocks noChangeAspect="1"/>
          </p:cNvPicPr>
          <p:nvPr/>
        </p:nvPicPr>
        <p:blipFill>
          <a:blip r:embed="rId8"/>
          <a:stretch>
            <a:fillRect/>
          </a:stretch>
        </p:blipFill>
        <p:spPr>
          <a:xfrm>
            <a:off x="6423057" y="4986524"/>
            <a:ext cx="1810785" cy="1203139"/>
          </a:xfrm>
          <a:prstGeom prst="rect">
            <a:avLst/>
          </a:prstGeom>
        </p:spPr>
      </p:pic>
      <p:pic>
        <p:nvPicPr>
          <p:cNvPr id="14" name="Picture 13">
            <a:extLst>
              <a:ext uri="{FF2B5EF4-FFF2-40B4-BE49-F238E27FC236}">
                <a16:creationId xmlns:a16="http://schemas.microsoft.com/office/drawing/2014/main" id="{C7977A4C-121B-4CE4-ABCF-C6EDF56C10B9}"/>
              </a:ext>
            </a:extLst>
          </p:cNvPr>
          <p:cNvPicPr>
            <a:picLocks noChangeAspect="1"/>
          </p:cNvPicPr>
          <p:nvPr/>
        </p:nvPicPr>
        <p:blipFill>
          <a:blip r:embed="rId9"/>
          <a:stretch>
            <a:fillRect/>
          </a:stretch>
        </p:blipFill>
        <p:spPr>
          <a:xfrm>
            <a:off x="8656844" y="4849284"/>
            <a:ext cx="2795586" cy="1253363"/>
          </a:xfrm>
          <a:prstGeom prst="rect">
            <a:avLst/>
          </a:prstGeom>
        </p:spPr>
      </p:pic>
      <p:pic>
        <p:nvPicPr>
          <p:cNvPr id="19" name="Picture 18">
            <a:extLst>
              <a:ext uri="{FF2B5EF4-FFF2-40B4-BE49-F238E27FC236}">
                <a16:creationId xmlns:a16="http://schemas.microsoft.com/office/drawing/2014/main" id="{735EF87F-3CEA-4E78-84AF-C27721EB3A0A}"/>
              </a:ext>
            </a:extLst>
          </p:cNvPr>
          <p:cNvPicPr>
            <a:picLocks noChangeAspect="1"/>
          </p:cNvPicPr>
          <p:nvPr/>
        </p:nvPicPr>
        <p:blipFill rotWithShape="1">
          <a:blip r:embed="rId10"/>
          <a:srcRect l="23158" r="24064"/>
          <a:stretch/>
        </p:blipFill>
        <p:spPr>
          <a:xfrm>
            <a:off x="6981031" y="5105810"/>
            <a:ext cx="751941" cy="801483"/>
          </a:xfrm>
          <a:prstGeom prst="rect">
            <a:avLst/>
          </a:prstGeom>
        </p:spPr>
      </p:pic>
      <p:pic>
        <p:nvPicPr>
          <p:cNvPr id="20" name="Picture 19">
            <a:extLst>
              <a:ext uri="{FF2B5EF4-FFF2-40B4-BE49-F238E27FC236}">
                <a16:creationId xmlns:a16="http://schemas.microsoft.com/office/drawing/2014/main" id="{572BD0E3-7E68-4CF6-BF5A-3BCA70E2E17D}"/>
              </a:ext>
            </a:extLst>
          </p:cNvPr>
          <p:cNvPicPr>
            <a:picLocks noChangeAspect="1"/>
          </p:cNvPicPr>
          <p:nvPr/>
        </p:nvPicPr>
        <p:blipFill rotWithShape="1">
          <a:blip r:embed="rId11"/>
          <a:srcRect l="25653" r="23147"/>
          <a:stretch/>
        </p:blipFill>
        <p:spPr>
          <a:xfrm>
            <a:off x="9717976" y="5049752"/>
            <a:ext cx="714537" cy="741387"/>
          </a:xfrm>
          <a:prstGeom prst="rect">
            <a:avLst/>
          </a:prstGeom>
        </p:spPr>
      </p:pic>
      <p:pic>
        <p:nvPicPr>
          <p:cNvPr id="12" name="Audio 11">
            <a:hlinkClick r:id="" action="ppaction://media"/>
            <a:extLst>
              <a:ext uri="{FF2B5EF4-FFF2-40B4-BE49-F238E27FC236}">
                <a16:creationId xmlns:a16="http://schemas.microsoft.com/office/drawing/2014/main" id="{88087EFD-53CD-44F6-A64C-BF985CE783C8}"/>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044660294"/>
      </p:ext>
    </p:extLst>
  </p:cSld>
  <p:clrMapOvr>
    <a:masterClrMapping/>
  </p:clrMapOvr>
  <mc:AlternateContent xmlns:mc="http://schemas.openxmlformats.org/markup-compatibility/2006">
    <mc:Choice xmlns:p14="http://schemas.microsoft.com/office/powerpoint/2010/main" Requires="p14">
      <p:transition spd="slow" p14:dur="2000" advTm="58915"/>
    </mc:Choice>
    <mc:Fallback>
      <p:transition spd="slow" advTm="589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12"/>
                </p:tgtEl>
              </p:cMediaNode>
            </p:audio>
          </p:childTnLst>
        </p:cTn>
      </p:par>
    </p:tnLst>
    <p:bldLst>
      <p:bldP spid="7" grpId="0" build="p"/>
      <p:bldP spid="3" grpId="0" build="p"/>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09540-76E2-4159-88F2-66EDEA3EA93A}"/>
              </a:ext>
            </a:extLst>
          </p:cNvPr>
          <p:cNvSpPr>
            <a:spLocks noGrp="1"/>
          </p:cNvSpPr>
          <p:nvPr>
            <p:ph type="title"/>
          </p:nvPr>
        </p:nvSpPr>
        <p:spPr/>
        <p:txBody>
          <a:bodyPr/>
          <a:lstStyle/>
          <a:p>
            <a:r>
              <a:rPr lang="en-GB" b="1" dirty="0"/>
              <a:t>Year 2</a:t>
            </a:r>
            <a:br>
              <a:rPr lang="en-GB" b="1" dirty="0"/>
            </a:br>
            <a:r>
              <a:rPr lang="en-GB" dirty="0"/>
              <a:t>Examples of activities and how you can help</a:t>
            </a:r>
          </a:p>
        </p:txBody>
      </p:sp>
      <p:sp>
        <p:nvSpPr>
          <p:cNvPr id="3" name="Content Placeholder 2">
            <a:extLst>
              <a:ext uri="{FF2B5EF4-FFF2-40B4-BE49-F238E27FC236}">
                <a16:creationId xmlns:a16="http://schemas.microsoft.com/office/drawing/2014/main" id="{D4938B60-D54E-4008-BC86-78D20EA3AE67}"/>
              </a:ext>
            </a:extLst>
          </p:cNvPr>
          <p:cNvSpPr>
            <a:spLocks noGrp="1"/>
          </p:cNvSpPr>
          <p:nvPr>
            <p:ph idx="1"/>
          </p:nvPr>
        </p:nvSpPr>
        <p:spPr>
          <a:xfrm>
            <a:off x="838200" y="1913068"/>
            <a:ext cx="10515600" cy="4351338"/>
          </a:xfrm>
        </p:spPr>
        <p:txBody>
          <a:bodyPr vert="horz" lIns="91440" tIns="45720" rIns="91440" bIns="45720" rtlCol="0" anchor="t">
            <a:normAutofit/>
          </a:bodyPr>
          <a:lstStyle/>
          <a:p>
            <a:pPr marL="0" indent="0">
              <a:buNone/>
            </a:pPr>
            <a:r>
              <a:rPr lang="en-GB" sz="2400" dirty="0"/>
              <a:t>Watch </a:t>
            </a:r>
            <a:r>
              <a:rPr lang="en-GB" sz="2400" b="1" dirty="0" err="1"/>
              <a:t>Numberblocks</a:t>
            </a:r>
            <a:r>
              <a:rPr lang="en-GB" sz="2400" b="1" dirty="0"/>
              <a:t> </a:t>
            </a:r>
            <a:r>
              <a:rPr lang="en-GB" sz="2400" dirty="0"/>
              <a:t>and play some games together on the BBC CBeebies website.</a:t>
            </a:r>
            <a:endParaRPr lang="en-GB" sz="2400" dirty="0">
              <a:cs typeface="Calibri"/>
            </a:endParaRPr>
          </a:p>
          <a:p>
            <a:pPr marL="0" indent="0">
              <a:buNone/>
            </a:pPr>
            <a:r>
              <a:rPr lang="en-GB" sz="2400" dirty="0">
                <a:hlinkClick r:id="rId4"/>
              </a:rPr>
              <a:t>https://www.bbc.co.uk/cbeebies/shows/numberblocks</a:t>
            </a:r>
            <a:endParaRPr lang="en-GB" sz="2400" dirty="0">
              <a:cs typeface="Calibri"/>
            </a:endParaRPr>
          </a:p>
          <a:p>
            <a:pPr marL="0" indent="0">
              <a:buNone/>
            </a:pPr>
            <a:endParaRPr lang="en-GB" sz="2400" dirty="0">
              <a:cs typeface="Calibri"/>
            </a:endParaRPr>
          </a:p>
          <a:p>
            <a:pPr marL="0" indent="0">
              <a:buNone/>
            </a:pPr>
            <a:endParaRPr lang="en-GB" sz="2400" dirty="0"/>
          </a:p>
          <a:p>
            <a:pPr marL="0" indent="0">
              <a:buNone/>
            </a:pPr>
            <a:r>
              <a:rPr lang="en-GB" sz="2400" dirty="0"/>
              <a:t>Play the </a:t>
            </a:r>
            <a:r>
              <a:rPr lang="en-GB" sz="2400" b="1" dirty="0" err="1"/>
              <a:t>Numbots</a:t>
            </a:r>
            <a:r>
              <a:rPr lang="en-GB" sz="2400" dirty="0"/>
              <a:t> – your child’s login is in the front of their Reading Record book.</a:t>
            </a:r>
            <a:endParaRPr lang="en-GB" sz="2400" dirty="0">
              <a:cs typeface="Calibri"/>
            </a:endParaRPr>
          </a:p>
          <a:p>
            <a:pPr marL="0" indent="0">
              <a:buNone/>
            </a:pPr>
            <a:r>
              <a:rPr lang="en-GB" sz="2400" dirty="0">
                <a:hlinkClick r:id="rId5"/>
              </a:rPr>
              <a:t>https://play.numbots.com/#/intro</a:t>
            </a:r>
            <a:endParaRPr lang="en-GB" sz="2400" dirty="0">
              <a:cs typeface="Calibri"/>
            </a:endParaRPr>
          </a:p>
          <a:p>
            <a:pPr marL="0" indent="0">
              <a:buNone/>
            </a:pPr>
            <a:endParaRPr lang="en-GB" sz="2400" dirty="0">
              <a:cs typeface="Calibri"/>
            </a:endParaRPr>
          </a:p>
          <a:p>
            <a:pPr marL="0" indent="0">
              <a:buNone/>
            </a:pPr>
            <a:r>
              <a:rPr lang="en-GB" sz="2400" dirty="0">
                <a:cs typeface="Calibri"/>
              </a:rPr>
              <a:t>Play games, such as dominoes and snakes and ladders.</a:t>
            </a:r>
          </a:p>
          <a:p>
            <a:pPr marL="0" indent="0">
              <a:buNone/>
            </a:pPr>
            <a:r>
              <a:rPr lang="en-GB" sz="2400" dirty="0">
                <a:cs typeface="Calibri"/>
              </a:rPr>
              <a:t>Spot numbers and patterns in your home, in the street, shops and  playground.</a:t>
            </a:r>
          </a:p>
          <a:p>
            <a:pPr marL="0" indent="0">
              <a:buNone/>
            </a:pPr>
            <a:endParaRPr lang="en-GB" sz="2400" dirty="0">
              <a:cs typeface="Calibri"/>
            </a:endParaRPr>
          </a:p>
        </p:txBody>
      </p:sp>
      <p:pic>
        <p:nvPicPr>
          <p:cNvPr id="7" name="Picture 6">
            <a:extLst>
              <a:ext uri="{FF2B5EF4-FFF2-40B4-BE49-F238E27FC236}">
                <a16:creationId xmlns:a16="http://schemas.microsoft.com/office/drawing/2014/main" id="{8AF8EC2A-656E-490C-83D0-7B6FF2815B5D}"/>
              </a:ext>
            </a:extLst>
          </p:cNvPr>
          <p:cNvPicPr>
            <a:picLocks noChangeAspect="1"/>
          </p:cNvPicPr>
          <p:nvPr/>
        </p:nvPicPr>
        <p:blipFill rotWithShape="1">
          <a:blip r:embed="rId6"/>
          <a:srcRect t="3180"/>
          <a:stretch/>
        </p:blipFill>
        <p:spPr>
          <a:xfrm>
            <a:off x="8451590" y="2390279"/>
            <a:ext cx="2139646" cy="1219850"/>
          </a:xfrm>
          <a:prstGeom prst="rect">
            <a:avLst/>
          </a:prstGeom>
        </p:spPr>
      </p:pic>
      <p:pic>
        <p:nvPicPr>
          <p:cNvPr id="9" name="Picture 8">
            <a:extLst>
              <a:ext uri="{FF2B5EF4-FFF2-40B4-BE49-F238E27FC236}">
                <a16:creationId xmlns:a16="http://schemas.microsoft.com/office/drawing/2014/main" id="{FD954E8B-D461-420C-89F2-34F33971903B}"/>
              </a:ext>
            </a:extLst>
          </p:cNvPr>
          <p:cNvPicPr>
            <a:picLocks noChangeAspect="1"/>
          </p:cNvPicPr>
          <p:nvPr/>
        </p:nvPicPr>
        <p:blipFill>
          <a:blip r:embed="rId7"/>
          <a:stretch>
            <a:fillRect/>
          </a:stretch>
        </p:blipFill>
        <p:spPr>
          <a:xfrm>
            <a:off x="8282354" y="4145746"/>
            <a:ext cx="2701775" cy="1321172"/>
          </a:xfrm>
          <a:prstGeom prst="rect">
            <a:avLst/>
          </a:prstGeom>
        </p:spPr>
      </p:pic>
      <p:pic>
        <p:nvPicPr>
          <p:cNvPr id="4" name="Audio 3">
            <a:hlinkClick r:id="" action="ppaction://media"/>
            <a:extLst>
              <a:ext uri="{FF2B5EF4-FFF2-40B4-BE49-F238E27FC236}">
                <a16:creationId xmlns:a16="http://schemas.microsoft.com/office/drawing/2014/main" id="{6F23184D-65B7-4CC5-9B6B-A3C68F6F718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74563684"/>
      </p:ext>
    </p:extLst>
  </p:cSld>
  <p:clrMapOvr>
    <a:masterClrMapping/>
  </p:clrMapOvr>
  <mc:AlternateContent xmlns:mc="http://schemas.openxmlformats.org/markup-compatibility/2006">
    <mc:Choice xmlns:p14="http://schemas.microsoft.com/office/powerpoint/2010/main" Requires="p14">
      <p:transition spd="slow" p14:dur="2000" advTm="117398"/>
    </mc:Choice>
    <mc:Fallback>
      <p:transition spd="slow" advTm="117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6|4|5.3|1.5|5.6|1.9|9.9|6.2|3.2|3.4|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FBE0876923E6449AD7163D2D0F11C6A" ma:contentTypeVersion="4" ma:contentTypeDescription="Create a new document." ma:contentTypeScope="" ma:versionID="af54357b96f5f17e4798a11f566f31d5">
  <xsd:schema xmlns:xsd="http://www.w3.org/2001/XMLSchema" xmlns:xs="http://www.w3.org/2001/XMLSchema" xmlns:p="http://schemas.microsoft.com/office/2006/metadata/properties" xmlns:ns2="657d1fad-3b3a-4d74-970a-948a821e0668" targetNamespace="http://schemas.microsoft.com/office/2006/metadata/properties" ma:root="true" ma:fieldsID="b34a1899033c3c567b92bbcd6866b5dd" ns2:_="">
    <xsd:import namespace="657d1fad-3b3a-4d74-970a-948a821e066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7d1fad-3b3a-4d74-970a-948a821e066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A770F3A-C571-443C-9B5F-E91DF0C3D9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7d1fad-3b3a-4d74-970a-948a821e06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6F5A32-3B23-4682-9B9C-D8BA84D65109}">
  <ds:schemaRefs>
    <ds:schemaRef ds:uri="http://schemas.microsoft.com/sharepoint/v3/contenttype/forms"/>
  </ds:schemaRefs>
</ds:datastoreItem>
</file>

<file path=customXml/itemProps3.xml><?xml version="1.0" encoding="utf-8"?>
<ds:datastoreItem xmlns:ds="http://schemas.openxmlformats.org/officeDocument/2006/customXml" ds:itemID="{38C8F433-8420-422D-9B0A-4B7B7A11E734}">
  <ds:schemaRefs>
    <ds:schemaRef ds:uri="http://purl.org/dc/terms/"/>
    <ds:schemaRef ds:uri="http://schemas.microsoft.com/office/2006/documentManagement/types"/>
    <ds:schemaRef ds:uri="http://purl.org/dc/elements/1.1/"/>
    <ds:schemaRef ds:uri="http://schemas.microsoft.com/office/infopath/2007/PartnerControls"/>
    <ds:schemaRef ds:uri="http://purl.org/dc/dcmitype/"/>
    <ds:schemaRef ds:uri="657d1fad-3b3a-4d74-970a-948a821e0668"/>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216</TotalTime>
  <Words>690</Words>
  <Application>Microsoft Office PowerPoint</Application>
  <PresentationFormat>Widescreen</PresentationFormat>
  <Paragraphs>62</Paragraphs>
  <Slides>11</Slides>
  <Notes>0</Notes>
  <HiddenSlides>0</HiddenSlides>
  <MMClips>11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Calibri</vt:lpstr>
      <vt:lpstr>Calibri Light</vt:lpstr>
      <vt:lpstr>Century Gothic</vt:lpstr>
      <vt:lpstr>Comic Sans MS</vt:lpstr>
      <vt:lpstr>Times New Roman</vt:lpstr>
      <vt:lpstr>Wingdings</vt:lpstr>
      <vt:lpstr>Office Theme</vt:lpstr>
      <vt:lpstr>3_Custom Design</vt:lpstr>
      <vt:lpstr>Mastering Number: A New Programme for Early Primary Pupils</vt:lpstr>
      <vt:lpstr>What is the Mastering Number Project?</vt:lpstr>
      <vt:lpstr>PowerPoint Presentation</vt:lpstr>
      <vt:lpstr>Learning to think mathematically: </vt:lpstr>
      <vt:lpstr>PowerPoint Presentation</vt:lpstr>
      <vt:lpstr>Examples of activities and how you can help</vt:lpstr>
      <vt:lpstr>Examples of activities and how you can help</vt:lpstr>
      <vt:lpstr>Examples of activities and how you can help</vt:lpstr>
      <vt:lpstr>Examples of activities and how you can help</vt:lpstr>
      <vt:lpstr>Year 2 Examples of activities and how you can help</vt:lpstr>
      <vt:lpstr>Year 2 Examples of activities and how you can help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Project</dc:title>
  <dc:creator>Catherine Hampton</dc:creator>
  <cp:lastModifiedBy>Catherine Hampton</cp:lastModifiedBy>
  <cp:revision>127</cp:revision>
  <dcterms:created xsi:type="dcterms:W3CDTF">2021-11-25T11:25:05Z</dcterms:created>
  <dcterms:modified xsi:type="dcterms:W3CDTF">2022-01-04T12:02:45Z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0x0101003FBE0876923E6449AD7163D2D0F11C6A</vt:lpwstr>
  </property>
</Properties>
</file>